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4" r:id="rId6"/>
    <p:sldId id="258" r:id="rId7"/>
    <p:sldId id="265" r:id="rId8"/>
    <p:sldId id="259" r:id="rId9"/>
    <p:sldId id="266" r:id="rId10"/>
    <p:sldId id="260" r:id="rId11"/>
    <p:sldId id="267" r:id="rId12"/>
    <p:sldId id="261" r:id="rId13"/>
    <p:sldId id="268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EDEC"/>
    <a:srgbClr val="9DE9E7"/>
    <a:srgbClr val="29FFFF"/>
    <a:srgbClr val="33CCCC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498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0322D4-BA3B-4BD9-847E-31C84B13C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E305AC9-C7A7-4FAC-B6CE-C6FEEF5D6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9B56C1-0E25-4318-9845-1BA9A139A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ED47-E64D-4CBE-A413-965E1B66B33C}" type="datetimeFigureOut">
              <a:rPr lang="it-IT" smtClean="0"/>
              <a:t>15/02/2023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B12EAA-CD2C-4D96-9921-A6045352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446C319-BDF6-456B-BCA8-B32A2E045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9E15-1DF1-496C-8BCD-4A1F92FD4A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6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25E427-016B-4004-8399-1911DA7BC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4BE38E5-2F71-4450-8802-8DBC02BD9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A66C7C1-87B0-4ED3-A9FF-B3C043329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ED47-E64D-4CBE-A413-965E1B66B33C}" type="datetimeFigureOut">
              <a:rPr lang="it-IT" smtClean="0"/>
              <a:t>15/02/2023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DC6FC63-AA7B-442E-A110-8CFD80C65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628D86E-2D0A-480A-9DD0-D25330951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9E15-1DF1-496C-8BCD-4A1F92FD4A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0467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23C9557-49CD-4691-9313-8D95A51FC6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0C52355-E4F4-4E98-AF57-E30025791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535DC9-67FB-41B5-BA9F-09386CFE0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ED47-E64D-4CBE-A413-965E1B66B33C}" type="datetimeFigureOut">
              <a:rPr lang="it-IT" smtClean="0"/>
              <a:t>15/02/2023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76BD03-A53E-4BA4-BB2C-6B596480D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2DF699-B2CF-464D-B361-37488EF2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9E15-1DF1-496C-8BCD-4A1F92FD4A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2604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CD8538-8AA9-4ADA-9FE2-4DC8D539D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5549CD-AA1D-48E7-9277-8697DD85D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093ECF6-E059-4CFE-A08D-DD3F27215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ED47-E64D-4CBE-A413-965E1B66B33C}" type="datetimeFigureOut">
              <a:rPr lang="it-IT" smtClean="0"/>
              <a:t>15/02/2023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14D4C9-DF2F-4035-BC3E-EA281B6E9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EC2485-87B0-4DA8-8CA4-ED51F8583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9E15-1DF1-496C-8BCD-4A1F92FD4A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402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ECC04E-89F9-4FD9-9EDE-072499BF1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9C31FFB-5276-4657-B238-06B195FEB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A7E819-9971-4D4D-91D8-DBCC7C0FF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ED47-E64D-4CBE-A413-965E1B66B33C}" type="datetimeFigureOut">
              <a:rPr lang="it-IT" smtClean="0"/>
              <a:t>15/02/2023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FBEFC1-7414-49FA-97A9-AE1D3DF3D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E106492-7DBE-4CE1-BB81-58710D717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9E15-1DF1-496C-8BCD-4A1F92FD4A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762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007DC8-0A24-44DA-BE11-D5C30D940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89C9AF-627D-4731-A983-FDE8932AAC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51F74FB-2C6C-46B3-8B36-0DE964DCA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792BE42-C6AB-4C25-A5AB-B140B9DD9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ED47-E64D-4CBE-A413-965E1B66B33C}" type="datetimeFigureOut">
              <a:rPr lang="it-IT" smtClean="0"/>
              <a:t>15/02/2023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9AF41A6-FC16-4123-9390-702555C30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71A33B8-A0FF-49A3-B5E7-B9AFFDFF8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9E15-1DF1-496C-8BCD-4A1F92FD4A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58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989603-5D3D-4AA0-B0EA-DE7D804B9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08E4CF9-B9B6-4C28-8C19-EFD1B1E7B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F15FC22-90E9-4965-ADE1-A6D7CF1A1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2FF2248-8CBD-4598-A2AF-0FB8ABBFB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B4DB757-7900-4D0F-ABA5-8332F00779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E75E60B-0366-4A16-B990-08758AAA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ED47-E64D-4CBE-A413-965E1B66B33C}" type="datetimeFigureOut">
              <a:rPr lang="it-IT" smtClean="0"/>
              <a:t>15/02/2023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50BFEAC-577F-44E3-86E2-CEF692418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EB693D0-5CE4-43BE-AB15-E0709E52E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9E15-1DF1-496C-8BCD-4A1F92FD4A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828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1E9530-2F6D-45BC-83A6-7CD010773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949D409-9671-4DDD-868A-EEDFCE8D3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ED47-E64D-4CBE-A413-965E1B66B33C}" type="datetimeFigureOut">
              <a:rPr lang="it-IT" smtClean="0"/>
              <a:t>15/02/2023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B60C63F-4453-498A-9465-57C70994B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8E7DF39-0C2D-4FC4-955F-B911EE9D3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9E15-1DF1-496C-8BCD-4A1F92FD4A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1095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B4DDB3B-A0D7-4476-BEC6-1FFE6CA6D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ED47-E64D-4CBE-A413-965E1B66B33C}" type="datetimeFigureOut">
              <a:rPr lang="it-IT" smtClean="0"/>
              <a:t>15/02/2023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08B625D-4222-41AB-A443-BC56D15FC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894DBDE-9D64-4112-B311-027288CE0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9E15-1DF1-496C-8BCD-4A1F92FD4A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2580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B2A453-FCD1-4439-B135-FB23B4417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51CCE7-4B82-4E52-A2CE-E37FEE3EB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8274182-17F4-4E46-8F53-ECB93A29F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1D89FAB-1034-4234-A3C4-EEE29DC00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ED47-E64D-4CBE-A413-965E1B66B33C}" type="datetimeFigureOut">
              <a:rPr lang="it-IT" smtClean="0"/>
              <a:t>15/02/2023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C863F50-0757-4F4C-A8C5-AD311C784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AB5E9B7-3836-474A-8429-974D45763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9E15-1DF1-496C-8BCD-4A1F92FD4A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251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8C7AA4-B3AF-458A-97CB-BB6DC345B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E014A86-5054-4F46-8AEA-25EEF72930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B3C7017-30B4-4EA6-802D-0465F1494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4DFBDA0-1DF2-4C70-B59E-B2D5A4DA8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ED47-E64D-4CBE-A413-965E1B66B33C}" type="datetimeFigureOut">
              <a:rPr lang="it-IT" smtClean="0"/>
              <a:t>15/02/2023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4499C28-4FB5-4EAD-B255-9910F753B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921AA13-55EA-4CE3-B96C-363A66FD7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9E15-1DF1-496C-8BCD-4A1F92FD4A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876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9474E41-0D37-47DF-83B1-8EE9567DE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766BDEF-DDB0-4003-B8DF-7DB5190C5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8D0B746-1FE2-422B-B97C-A34A120CE6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8ED47-E64D-4CBE-A413-965E1B66B33C}" type="datetimeFigureOut">
              <a:rPr lang="it-IT" smtClean="0"/>
              <a:t>15/02/2023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77855D9-3804-4FD1-BBAA-04A4E8BECD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8F03F06-D4F1-4D66-A475-21C57E23CC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9E15-1DF1-496C-8BCD-4A1F92FD4A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6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E18A4D-86E1-4417-81B3-BF73196360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Area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65925B0-01D5-43CF-8868-19BB9E7BED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poligoni</a:t>
            </a:r>
          </a:p>
        </p:txBody>
      </p:sp>
    </p:spTree>
    <p:extLst>
      <p:ext uri="{BB962C8B-B14F-4D97-AF65-F5344CB8AC3E}">
        <p14:creationId xmlns:p14="http://schemas.microsoft.com/office/powerpoint/2010/main" val="3517050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apezio 4">
            <a:extLst>
              <a:ext uri="{FF2B5EF4-FFF2-40B4-BE49-F238E27FC236}">
                <a16:creationId xmlns:a16="http://schemas.microsoft.com/office/drawing/2014/main" id="{6D8010C4-CD5A-334B-9D28-0EF67D0E0079}"/>
              </a:ext>
            </a:extLst>
          </p:cNvPr>
          <p:cNvSpPr/>
          <p:nvPr/>
        </p:nvSpPr>
        <p:spPr>
          <a:xfrm>
            <a:off x="274755" y="2713995"/>
            <a:ext cx="3390059" cy="1621471"/>
          </a:xfrm>
          <a:prstGeom prst="trapezoid">
            <a:avLst>
              <a:gd name="adj" fmla="val 71776"/>
            </a:avLst>
          </a:prstGeom>
          <a:solidFill>
            <a:srgbClr val="33CCCC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A6A4510-7CF9-4FB1-8A7F-A7CABBB41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068" y="821128"/>
            <a:ext cx="10515600" cy="1325563"/>
          </a:xfrm>
        </p:spPr>
        <p:txBody>
          <a:bodyPr/>
          <a:lstStyle/>
          <a:p>
            <a:pPr algn="ctr"/>
            <a:r>
              <a:rPr lang="it-IT" dirty="0"/>
              <a:t>TRAPEZIO</a:t>
            </a:r>
          </a:p>
        </p:txBody>
      </p:sp>
      <p:sp>
        <p:nvSpPr>
          <p:cNvPr id="3" name="Parallelogramma 2">
            <a:extLst>
              <a:ext uri="{FF2B5EF4-FFF2-40B4-BE49-F238E27FC236}">
                <a16:creationId xmlns:a16="http://schemas.microsoft.com/office/drawing/2014/main" id="{ACB60E33-6E6C-4A6A-86ED-F7577502452B}"/>
              </a:ext>
            </a:extLst>
          </p:cNvPr>
          <p:cNvSpPr/>
          <p:nvPr/>
        </p:nvSpPr>
        <p:spPr>
          <a:xfrm>
            <a:off x="6249412" y="2721935"/>
            <a:ext cx="5666816" cy="1648046"/>
          </a:xfrm>
          <a:prstGeom prst="parallelogram">
            <a:avLst>
              <a:gd name="adj" fmla="val 70715"/>
            </a:avLst>
          </a:prstGeom>
          <a:solidFill>
            <a:srgbClr val="33CCCC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ADCF69AB-3ACF-4C9F-87B4-875A2ABF7046}"/>
              </a:ext>
            </a:extLst>
          </p:cNvPr>
          <p:cNvCxnSpPr>
            <a:cxnSpLocks/>
          </p:cNvCxnSpPr>
          <p:nvPr/>
        </p:nvCxnSpPr>
        <p:spPr>
          <a:xfrm>
            <a:off x="8504354" y="2729400"/>
            <a:ext cx="1183000" cy="1665564"/>
          </a:xfrm>
          <a:prstGeom prst="line">
            <a:avLst/>
          </a:prstGeom>
          <a:ln w="19050">
            <a:solidFill>
              <a:srgbClr val="9DE9E7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Freccia a destra 34">
            <a:extLst>
              <a:ext uri="{FF2B5EF4-FFF2-40B4-BE49-F238E27FC236}">
                <a16:creationId xmlns:a16="http://schemas.microsoft.com/office/drawing/2014/main" id="{D6715167-9302-4D17-8352-B4D7B276AD26}"/>
              </a:ext>
            </a:extLst>
          </p:cNvPr>
          <p:cNvSpPr/>
          <p:nvPr/>
        </p:nvSpPr>
        <p:spPr>
          <a:xfrm>
            <a:off x="5496504" y="3349256"/>
            <a:ext cx="1014525" cy="24454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>
                <a:solidFill>
                  <a:schemeClr val="accent6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D5A0E1A7-5DC2-476C-8A3F-168A38438ED5}"/>
              </a:ext>
            </a:extLst>
          </p:cNvPr>
          <p:cNvGrpSpPr/>
          <p:nvPr/>
        </p:nvGrpSpPr>
        <p:grpSpPr>
          <a:xfrm>
            <a:off x="1434048" y="2720162"/>
            <a:ext cx="499877" cy="1639186"/>
            <a:chOff x="3348327" y="2254102"/>
            <a:chExt cx="401072" cy="2803068"/>
          </a:xfrm>
        </p:grpSpPr>
        <p:cxnSp>
          <p:nvCxnSpPr>
            <p:cNvPr id="15" name="Connettore diritto 14">
              <a:extLst>
                <a:ext uri="{FF2B5EF4-FFF2-40B4-BE49-F238E27FC236}">
                  <a16:creationId xmlns:a16="http://schemas.microsoft.com/office/drawing/2014/main" id="{18BBEFAA-9D89-4321-959D-52CF7C86B1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70521" y="2254102"/>
              <a:ext cx="0" cy="280306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sellaDiTesto 15">
              <a:extLst>
                <a:ext uri="{FF2B5EF4-FFF2-40B4-BE49-F238E27FC236}">
                  <a16:creationId xmlns:a16="http://schemas.microsoft.com/office/drawing/2014/main" id="{73879B82-1813-47BC-9513-30531FCBF1F0}"/>
                </a:ext>
              </a:extLst>
            </p:cNvPr>
            <p:cNvSpPr txBox="1"/>
            <p:nvPr/>
          </p:nvSpPr>
          <p:spPr>
            <a:xfrm>
              <a:off x="3348327" y="3100547"/>
              <a:ext cx="4010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dirty="0">
                  <a:solidFill>
                    <a:srgbClr val="FF0000"/>
                  </a:solidFill>
                </a:rPr>
                <a:t>h</a:t>
              </a:r>
            </a:p>
          </p:txBody>
        </p:sp>
      </p:grp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CCD3FAB3-3259-4182-927D-C36FDC1F22D9}"/>
              </a:ext>
            </a:extLst>
          </p:cNvPr>
          <p:cNvGrpSpPr/>
          <p:nvPr/>
        </p:nvGrpSpPr>
        <p:grpSpPr>
          <a:xfrm>
            <a:off x="278135" y="4515287"/>
            <a:ext cx="3370521" cy="584775"/>
            <a:chOff x="3496268" y="5221980"/>
            <a:chExt cx="5199463" cy="584775"/>
          </a:xfrm>
        </p:grpSpPr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A06E402E-C52A-4CF7-8ECE-51A908D3B201}"/>
                </a:ext>
              </a:extLst>
            </p:cNvPr>
            <p:cNvCxnSpPr/>
            <p:nvPr/>
          </p:nvCxnSpPr>
          <p:spPr>
            <a:xfrm>
              <a:off x="3496268" y="5241851"/>
              <a:ext cx="5199463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id="{C0013CFF-A46C-4E14-BC18-88E3304CB733}"/>
                </a:ext>
              </a:extLst>
            </p:cNvPr>
            <p:cNvSpPr txBox="1"/>
            <p:nvPr/>
          </p:nvSpPr>
          <p:spPr>
            <a:xfrm>
              <a:off x="5725569" y="5221980"/>
              <a:ext cx="62859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dirty="0">
                  <a:solidFill>
                    <a:srgbClr val="0070C0"/>
                  </a:solidFill>
                </a:rPr>
                <a:t>B</a:t>
              </a:r>
            </a:p>
          </p:txBody>
        </p:sp>
      </p:grp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B81A2772-0F7F-4D1B-85F1-B7F504710E19}"/>
              </a:ext>
            </a:extLst>
          </p:cNvPr>
          <p:cNvGrpSpPr/>
          <p:nvPr/>
        </p:nvGrpSpPr>
        <p:grpSpPr>
          <a:xfrm>
            <a:off x="7434354" y="2729400"/>
            <a:ext cx="499877" cy="1639186"/>
            <a:chOff x="3348327" y="2254102"/>
            <a:chExt cx="401072" cy="2803068"/>
          </a:xfrm>
        </p:grpSpPr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93C027E1-6AA0-43A7-A0A7-07D6425FF7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70521" y="2254102"/>
              <a:ext cx="0" cy="280306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CasellaDiTesto 22">
              <a:extLst>
                <a:ext uri="{FF2B5EF4-FFF2-40B4-BE49-F238E27FC236}">
                  <a16:creationId xmlns:a16="http://schemas.microsoft.com/office/drawing/2014/main" id="{1F2188BC-57D3-457C-9EDC-77633020BD65}"/>
                </a:ext>
              </a:extLst>
            </p:cNvPr>
            <p:cNvSpPr txBox="1"/>
            <p:nvPr/>
          </p:nvSpPr>
          <p:spPr>
            <a:xfrm>
              <a:off x="3348327" y="3100547"/>
              <a:ext cx="4010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dirty="0">
                  <a:solidFill>
                    <a:srgbClr val="FF0000"/>
                  </a:solidFill>
                </a:rPr>
                <a:t>h</a:t>
              </a:r>
            </a:p>
          </p:txBody>
        </p:sp>
      </p:grpSp>
      <p:grpSp>
        <p:nvGrpSpPr>
          <p:cNvPr id="25" name="Gruppo 24">
            <a:extLst>
              <a:ext uri="{FF2B5EF4-FFF2-40B4-BE49-F238E27FC236}">
                <a16:creationId xmlns:a16="http://schemas.microsoft.com/office/drawing/2014/main" id="{BB8B0028-563D-4F66-BFE2-85B11830AF5C}"/>
              </a:ext>
            </a:extLst>
          </p:cNvPr>
          <p:cNvGrpSpPr/>
          <p:nvPr/>
        </p:nvGrpSpPr>
        <p:grpSpPr>
          <a:xfrm>
            <a:off x="6249415" y="4510011"/>
            <a:ext cx="3370521" cy="584775"/>
            <a:chOff x="3496268" y="5221980"/>
            <a:chExt cx="5199463" cy="584775"/>
          </a:xfrm>
        </p:grpSpPr>
        <p:cxnSp>
          <p:nvCxnSpPr>
            <p:cNvPr id="26" name="Connettore diritto 25">
              <a:extLst>
                <a:ext uri="{FF2B5EF4-FFF2-40B4-BE49-F238E27FC236}">
                  <a16:creationId xmlns:a16="http://schemas.microsoft.com/office/drawing/2014/main" id="{4EB65E16-BD65-464A-891C-6D9F4291364D}"/>
                </a:ext>
              </a:extLst>
            </p:cNvPr>
            <p:cNvCxnSpPr/>
            <p:nvPr/>
          </p:nvCxnSpPr>
          <p:spPr>
            <a:xfrm>
              <a:off x="3496268" y="5241851"/>
              <a:ext cx="5199463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CasellaDiTesto 29">
              <a:extLst>
                <a:ext uri="{FF2B5EF4-FFF2-40B4-BE49-F238E27FC236}">
                  <a16:creationId xmlns:a16="http://schemas.microsoft.com/office/drawing/2014/main" id="{A79C7CFE-79C5-490B-B292-17A2DA3041BA}"/>
                </a:ext>
              </a:extLst>
            </p:cNvPr>
            <p:cNvSpPr txBox="1"/>
            <p:nvPr/>
          </p:nvSpPr>
          <p:spPr>
            <a:xfrm>
              <a:off x="5725569" y="5221980"/>
              <a:ext cx="62859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dirty="0">
                  <a:solidFill>
                    <a:srgbClr val="0070C0"/>
                  </a:solidFill>
                </a:rPr>
                <a:t>B</a:t>
              </a:r>
            </a:p>
          </p:txBody>
        </p:sp>
      </p:grpSp>
      <p:sp>
        <p:nvSpPr>
          <p:cNvPr id="32" name="Freccia circolare in su 31">
            <a:extLst>
              <a:ext uri="{FF2B5EF4-FFF2-40B4-BE49-F238E27FC236}">
                <a16:creationId xmlns:a16="http://schemas.microsoft.com/office/drawing/2014/main" id="{BFEDAB1E-7FBC-4262-861E-E7352DD712F1}"/>
              </a:ext>
            </a:extLst>
          </p:cNvPr>
          <p:cNvSpPr/>
          <p:nvPr/>
        </p:nvSpPr>
        <p:spPr>
          <a:xfrm rot="20171525" flipV="1">
            <a:off x="471145" y="1784330"/>
            <a:ext cx="2447289" cy="953558"/>
          </a:xfrm>
          <a:prstGeom prst="curvedUpArrow">
            <a:avLst>
              <a:gd name="adj1" fmla="val 10899"/>
              <a:gd name="adj2" fmla="val 32595"/>
              <a:gd name="adj3" fmla="val 33920"/>
            </a:avLst>
          </a:prstGeom>
          <a:solidFill>
            <a:srgbClr val="9DE9E7"/>
          </a:solidFill>
          <a:ln>
            <a:solidFill>
              <a:srgbClr val="9DE9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Trapezio 9">
            <a:extLst>
              <a:ext uri="{FF2B5EF4-FFF2-40B4-BE49-F238E27FC236}">
                <a16:creationId xmlns:a16="http://schemas.microsoft.com/office/drawing/2014/main" id="{A3F8E47C-0853-D17A-2C64-C563062D0980}"/>
              </a:ext>
            </a:extLst>
          </p:cNvPr>
          <p:cNvSpPr/>
          <p:nvPr/>
        </p:nvSpPr>
        <p:spPr>
          <a:xfrm rot="10800000">
            <a:off x="2579610" y="2455973"/>
            <a:ext cx="3390059" cy="1621471"/>
          </a:xfrm>
          <a:prstGeom prst="trapezoid">
            <a:avLst>
              <a:gd name="adj" fmla="val 71776"/>
            </a:avLst>
          </a:prstGeom>
          <a:solidFill>
            <a:srgbClr val="B1EDEC"/>
          </a:solidFill>
          <a:ln>
            <a:solidFill>
              <a:srgbClr val="9DE9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C36874BF-AE4A-1D8C-F726-1CE0529D17FF}"/>
              </a:ext>
            </a:extLst>
          </p:cNvPr>
          <p:cNvGrpSpPr/>
          <p:nvPr/>
        </p:nvGrpSpPr>
        <p:grpSpPr>
          <a:xfrm>
            <a:off x="1461711" y="2088169"/>
            <a:ext cx="962175" cy="584775"/>
            <a:chOff x="3496268" y="4762271"/>
            <a:chExt cx="1484279" cy="584775"/>
          </a:xfrm>
        </p:grpSpPr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id="{C5268E2B-5DD2-7383-CC31-F38C5249A2BA}"/>
                </a:ext>
              </a:extLst>
            </p:cNvPr>
            <p:cNvCxnSpPr>
              <a:cxnSpLocks/>
            </p:cNvCxnSpPr>
            <p:nvPr/>
          </p:nvCxnSpPr>
          <p:spPr>
            <a:xfrm>
              <a:off x="3496268" y="5241851"/>
              <a:ext cx="148427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CasellaDiTesto 21">
              <a:extLst>
                <a:ext uri="{FF2B5EF4-FFF2-40B4-BE49-F238E27FC236}">
                  <a16:creationId xmlns:a16="http://schemas.microsoft.com/office/drawing/2014/main" id="{C1416BA0-54C9-0307-4AA3-7EF007E0EAD5}"/>
                </a:ext>
              </a:extLst>
            </p:cNvPr>
            <p:cNvSpPr txBox="1"/>
            <p:nvPr/>
          </p:nvSpPr>
          <p:spPr>
            <a:xfrm>
              <a:off x="4104039" y="4762271"/>
              <a:ext cx="61870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dirty="0">
                  <a:solidFill>
                    <a:srgbClr val="0070C0"/>
                  </a:solidFill>
                </a:rPr>
                <a:t>b</a:t>
              </a:r>
            </a:p>
          </p:txBody>
        </p:sp>
      </p:grpSp>
      <p:grpSp>
        <p:nvGrpSpPr>
          <p:cNvPr id="34" name="Gruppo 33">
            <a:extLst>
              <a:ext uri="{FF2B5EF4-FFF2-40B4-BE49-F238E27FC236}">
                <a16:creationId xmlns:a16="http://schemas.microsoft.com/office/drawing/2014/main" id="{E6DB4E83-7FAD-362F-24CE-C4A0AB41CB7D}"/>
              </a:ext>
            </a:extLst>
          </p:cNvPr>
          <p:cNvGrpSpPr/>
          <p:nvPr/>
        </p:nvGrpSpPr>
        <p:grpSpPr>
          <a:xfrm>
            <a:off x="9767516" y="4463992"/>
            <a:ext cx="962175" cy="584775"/>
            <a:chOff x="3496268" y="5183185"/>
            <a:chExt cx="1484279" cy="584775"/>
          </a:xfrm>
        </p:grpSpPr>
        <p:cxnSp>
          <p:nvCxnSpPr>
            <p:cNvPr id="36" name="Connettore diritto 35">
              <a:extLst>
                <a:ext uri="{FF2B5EF4-FFF2-40B4-BE49-F238E27FC236}">
                  <a16:creationId xmlns:a16="http://schemas.microsoft.com/office/drawing/2014/main" id="{F6FD05FC-A8CB-03A0-0714-41C804B506C3}"/>
                </a:ext>
              </a:extLst>
            </p:cNvPr>
            <p:cNvCxnSpPr>
              <a:cxnSpLocks/>
            </p:cNvCxnSpPr>
            <p:nvPr/>
          </p:nvCxnSpPr>
          <p:spPr>
            <a:xfrm>
              <a:off x="3496268" y="5241851"/>
              <a:ext cx="148427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CasellaDiTesto 36">
              <a:extLst>
                <a:ext uri="{FF2B5EF4-FFF2-40B4-BE49-F238E27FC236}">
                  <a16:creationId xmlns:a16="http://schemas.microsoft.com/office/drawing/2014/main" id="{8D481C3F-022D-84C8-E1BF-0F175C6430AF}"/>
                </a:ext>
              </a:extLst>
            </p:cNvPr>
            <p:cNvSpPr txBox="1"/>
            <p:nvPr/>
          </p:nvSpPr>
          <p:spPr>
            <a:xfrm>
              <a:off x="4104039" y="5183185"/>
              <a:ext cx="61870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dirty="0">
                  <a:solidFill>
                    <a:srgbClr val="0070C0"/>
                  </a:solidFill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915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5" grpId="0" animBg="1"/>
      <p:bldP spid="32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6A4510-7CF9-4FB1-8A7F-A7CABBB41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068" y="821128"/>
            <a:ext cx="10515600" cy="1325563"/>
          </a:xfrm>
        </p:spPr>
        <p:txBody>
          <a:bodyPr/>
          <a:lstStyle/>
          <a:p>
            <a:pPr algn="ctr"/>
            <a:r>
              <a:rPr lang="it-IT" dirty="0"/>
              <a:t>TRAPEZIO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E21A921-48E9-52DF-15A6-9DD63F01888B}"/>
              </a:ext>
            </a:extLst>
          </p:cNvPr>
          <p:cNvSpPr txBox="1"/>
          <p:nvPr/>
        </p:nvSpPr>
        <p:spPr>
          <a:xfrm>
            <a:off x="3208423" y="2887579"/>
            <a:ext cx="5823284" cy="1586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= </a:t>
            </a:r>
            <a:r>
              <a:rPr lang="it-IT" sz="4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4800" u="sng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B+b</a:t>
            </a:r>
            <a:r>
              <a:rPr lang="it-IT" sz="4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it-IT" sz="4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it-IT" sz="4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2</a:t>
            </a:r>
            <a:endParaRPr lang="it-IT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13EF078-55BD-3303-7369-AAA2868957B3}"/>
              </a:ext>
            </a:extLst>
          </p:cNvPr>
          <p:cNvSpPr txBox="1"/>
          <p:nvPr/>
        </p:nvSpPr>
        <p:spPr>
          <a:xfrm>
            <a:off x="-152400" y="4733038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4000" kern="1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B+b</a:t>
            </a:r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= </a:t>
            </a:r>
            <a:r>
              <a:rPr lang="it-IT" sz="4000" u="sng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4000" u="sng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it-IT" sz="4000" u="sng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algn="ctr"/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h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906C5C2-8588-52F7-4489-2FC344321746}"/>
              </a:ext>
            </a:extLst>
          </p:cNvPr>
          <p:cNvSpPr txBox="1"/>
          <p:nvPr/>
        </p:nvSpPr>
        <p:spPr>
          <a:xfrm>
            <a:off x="6096000" y="4736740"/>
            <a:ext cx="5943600" cy="1337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 = </a:t>
            </a:r>
            <a:r>
              <a:rPr lang="it-IT" sz="4000" u="sng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4000" u="sng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it-IT" sz="4000" u="sng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(</a:t>
            </a:r>
            <a:r>
              <a:rPr lang="it-IT" sz="4000" kern="1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B+b</a:t>
            </a:r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0014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tangolo 26">
            <a:extLst>
              <a:ext uri="{FF2B5EF4-FFF2-40B4-BE49-F238E27FC236}">
                <a16:creationId xmlns:a16="http://schemas.microsoft.com/office/drawing/2014/main" id="{22057434-56E7-F0DD-E269-D02F500DB2AC}"/>
              </a:ext>
            </a:extLst>
          </p:cNvPr>
          <p:cNvSpPr/>
          <p:nvPr/>
        </p:nvSpPr>
        <p:spPr>
          <a:xfrm>
            <a:off x="7473112" y="2615846"/>
            <a:ext cx="3370521" cy="1676053"/>
          </a:xfrm>
          <a:prstGeom prst="rect">
            <a:avLst/>
          </a:prstGeom>
          <a:solidFill>
            <a:srgbClr val="33CCCC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ombo 4">
            <a:extLst>
              <a:ext uri="{FF2B5EF4-FFF2-40B4-BE49-F238E27FC236}">
                <a16:creationId xmlns:a16="http://schemas.microsoft.com/office/drawing/2014/main" id="{F3424BBE-D192-EB4A-A587-915848558400}"/>
              </a:ext>
            </a:extLst>
          </p:cNvPr>
          <p:cNvSpPr/>
          <p:nvPr/>
        </p:nvSpPr>
        <p:spPr>
          <a:xfrm>
            <a:off x="1434472" y="2557035"/>
            <a:ext cx="3395461" cy="1712811"/>
          </a:xfrm>
          <a:prstGeom prst="diamond">
            <a:avLst/>
          </a:prstGeom>
          <a:solidFill>
            <a:srgbClr val="33CCCC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A6A4510-7CF9-4FB1-8A7F-A7CABBB41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305" y="905363"/>
            <a:ext cx="10515600" cy="1325563"/>
          </a:xfrm>
        </p:spPr>
        <p:txBody>
          <a:bodyPr/>
          <a:lstStyle/>
          <a:p>
            <a:pPr algn="ctr"/>
            <a:r>
              <a:rPr lang="it-IT" dirty="0"/>
              <a:t>ROMBO</a:t>
            </a:r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ADCF69AB-3ACF-4C9F-87B4-875A2ABF7046}"/>
              </a:ext>
            </a:extLst>
          </p:cNvPr>
          <p:cNvCxnSpPr>
            <a:cxnSpLocks/>
            <a:stCxn id="27" idx="2"/>
            <a:endCxn id="27" idx="3"/>
          </p:cNvCxnSpPr>
          <p:nvPr/>
        </p:nvCxnSpPr>
        <p:spPr>
          <a:xfrm flipV="1">
            <a:off x="9158373" y="3453873"/>
            <a:ext cx="1685260" cy="838026"/>
          </a:xfrm>
          <a:prstGeom prst="line">
            <a:avLst/>
          </a:prstGeom>
          <a:ln w="19050">
            <a:solidFill>
              <a:srgbClr val="9DE9E7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Freccia a destra 34">
            <a:extLst>
              <a:ext uri="{FF2B5EF4-FFF2-40B4-BE49-F238E27FC236}">
                <a16:creationId xmlns:a16="http://schemas.microsoft.com/office/drawing/2014/main" id="{D6715167-9302-4D17-8352-B4D7B276AD26}"/>
              </a:ext>
            </a:extLst>
          </p:cNvPr>
          <p:cNvSpPr/>
          <p:nvPr/>
        </p:nvSpPr>
        <p:spPr>
          <a:xfrm>
            <a:off x="5560828" y="3349256"/>
            <a:ext cx="1350334" cy="24454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>
                <a:solidFill>
                  <a:schemeClr val="accent6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D5A0E1A7-5DC2-476C-8A3F-168A38438ED5}"/>
              </a:ext>
            </a:extLst>
          </p:cNvPr>
          <p:cNvGrpSpPr/>
          <p:nvPr/>
        </p:nvGrpSpPr>
        <p:grpSpPr>
          <a:xfrm>
            <a:off x="3115454" y="2562185"/>
            <a:ext cx="401072" cy="1712810"/>
            <a:chOff x="3358173" y="2254102"/>
            <a:chExt cx="321796" cy="2803068"/>
          </a:xfrm>
        </p:grpSpPr>
        <p:cxnSp>
          <p:nvCxnSpPr>
            <p:cNvPr id="15" name="Connettore diritto 14">
              <a:extLst>
                <a:ext uri="{FF2B5EF4-FFF2-40B4-BE49-F238E27FC236}">
                  <a16:creationId xmlns:a16="http://schemas.microsoft.com/office/drawing/2014/main" id="{18BBEFAA-9D89-4321-959D-52CF7C86B1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70521" y="2254102"/>
              <a:ext cx="0" cy="280306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sellaDiTesto 15">
              <a:extLst>
                <a:ext uri="{FF2B5EF4-FFF2-40B4-BE49-F238E27FC236}">
                  <a16:creationId xmlns:a16="http://schemas.microsoft.com/office/drawing/2014/main" id="{73879B82-1813-47BC-9513-30531FCBF1F0}"/>
                </a:ext>
              </a:extLst>
            </p:cNvPr>
            <p:cNvSpPr txBox="1"/>
            <p:nvPr/>
          </p:nvSpPr>
          <p:spPr>
            <a:xfrm>
              <a:off x="3358173" y="2528797"/>
              <a:ext cx="321796" cy="9570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dirty="0">
                  <a:solidFill>
                    <a:srgbClr val="FF0000"/>
                  </a:solidFill>
                </a:rPr>
                <a:t>d</a:t>
              </a:r>
            </a:p>
          </p:txBody>
        </p:sp>
      </p:grp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CCD3FAB3-3259-4182-927D-C36FDC1F22D9}"/>
              </a:ext>
            </a:extLst>
          </p:cNvPr>
          <p:cNvGrpSpPr/>
          <p:nvPr/>
        </p:nvGrpSpPr>
        <p:grpSpPr>
          <a:xfrm>
            <a:off x="1454539" y="3336858"/>
            <a:ext cx="3370521" cy="584775"/>
            <a:chOff x="3496268" y="5158416"/>
            <a:chExt cx="5199463" cy="584775"/>
          </a:xfrm>
        </p:grpSpPr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A06E402E-C52A-4CF7-8ECE-51A908D3B201}"/>
                </a:ext>
              </a:extLst>
            </p:cNvPr>
            <p:cNvCxnSpPr/>
            <p:nvPr/>
          </p:nvCxnSpPr>
          <p:spPr>
            <a:xfrm>
              <a:off x="3496268" y="5241851"/>
              <a:ext cx="5199463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id="{C0013CFF-A46C-4E14-BC18-88E3304CB733}"/>
                </a:ext>
              </a:extLst>
            </p:cNvPr>
            <p:cNvSpPr txBox="1"/>
            <p:nvPr/>
          </p:nvSpPr>
          <p:spPr>
            <a:xfrm>
              <a:off x="4828077" y="5158416"/>
              <a:ext cx="67557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dirty="0">
                  <a:solidFill>
                    <a:srgbClr val="0070C0"/>
                  </a:solidFill>
                </a:rPr>
                <a:t>D</a:t>
              </a:r>
            </a:p>
          </p:txBody>
        </p:sp>
      </p:grp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B81A2772-0F7F-4D1B-85F1-B7F504710E19}"/>
              </a:ext>
            </a:extLst>
          </p:cNvPr>
          <p:cNvGrpSpPr/>
          <p:nvPr/>
        </p:nvGrpSpPr>
        <p:grpSpPr>
          <a:xfrm>
            <a:off x="6914580" y="2641803"/>
            <a:ext cx="447489" cy="1639186"/>
            <a:chOff x="3011482" y="2254102"/>
            <a:chExt cx="359039" cy="2803068"/>
          </a:xfrm>
        </p:grpSpPr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93C027E1-6AA0-43A7-A0A7-07D6425FF7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70521" y="2254102"/>
              <a:ext cx="0" cy="280306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CasellaDiTesto 22">
              <a:extLst>
                <a:ext uri="{FF2B5EF4-FFF2-40B4-BE49-F238E27FC236}">
                  <a16:creationId xmlns:a16="http://schemas.microsoft.com/office/drawing/2014/main" id="{1F2188BC-57D3-457C-9EDC-77633020BD65}"/>
                </a:ext>
              </a:extLst>
            </p:cNvPr>
            <p:cNvSpPr txBox="1"/>
            <p:nvPr/>
          </p:nvSpPr>
          <p:spPr>
            <a:xfrm>
              <a:off x="3011482" y="3075386"/>
              <a:ext cx="321797" cy="9999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dirty="0">
                  <a:solidFill>
                    <a:srgbClr val="FF0000"/>
                  </a:solidFill>
                </a:rPr>
                <a:t>d</a:t>
              </a:r>
            </a:p>
          </p:txBody>
        </p:sp>
      </p:grpSp>
      <p:grpSp>
        <p:nvGrpSpPr>
          <p:cNvPr id="25" name="Gruppo 24">
            <a:extLst>
              <a:ext uri="{FF2B5EF4-FFF2-40B4-BE49-F238E27FC236}">
                <a16:creationId xmlns:a16="http://schemas.microsoft.com/office/drawing/2014/main" id="{BB8B0028-563D-4F66-BFE2-85B11830AF5C}"/>
              </a:ext>
            </a:extLst>
          </p:cNvPr>
          <p:cNvGrpSpPr/>
          <p:nvPr/>
        </p:nvGrpSpPr>
        <p:grpSpPr>
          <a:xfrm>
            <a:off x="7473111" y="4392208"/>
            <a:ext cx="3370521" cy="584775"/>
            <a:chOff x="3496268" y="5221980"/>
            <a:chExt cx="5199463" cy="584775"/>
          </a:xfrm>
        </p:grpSpPr>
        <p:cxnSp>
          <p:nvCxnSpPr>
            <p:cNvPr id="26" name="Connettore diritto 25">
              <a:extLst>
                <a:ext uri="{FF2B5EF4-FFF2-40B4-BE49-F238E27FC236}">
                  <a16:creationId xmlns:a16="http://schemas.microsoft.com/office/drawing/2014/main" id="{4EB65E16-BD65-464A-891C-6D9F4291364D}"/>
                </a:ext>
              </a:extLst>
            </p:cNvPr>
            <p:cNvCxnSpPr/>
            <p:nvPr/>
          </p:nvCxnSpPr>
          <p:spPr>
            <a:xfrm>
              <a:off x="3496268" y="5241851"/>
              <a:ext cx="5199463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CasellaDiTesto 29">
              <a:extLst>
                <a:ext uri="{FF2B5EF4-FFF2-40B4-BE49-F238E27FC236}">
                  <a16:creationId xmlns:a16="http://schemas.microsoft.com/office/drawing/2014/main" id="{A79C7CFE-79C5-490B-B292-17A2DA3041BA}"/>
                </a:ext>
              </a:extLst>
            </p:cNvPr>
            <p:cNvSpPr txBox="1"/>
            <p:nvPr/>
          </p:nvSpPr>
          <p:spPr>
            <a:xfrm>
              <a:off x="5725569" y="5221980"/>
              <a:ext cx="67557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dirty="0">
                  <a:solidFill>
                    <a:srgbClr val="0070C0"/>
                  </a:solidFill>
                </a:rPr>
                <a:t>D</a:t>
              </a:r>
            </a:p>
          </p:txBody>
        </p:sp>
      </p:grpSp>
      <p:sp>
        <p:nvSpPr>
          <p:cNvPr id="7" name="Triangolo rettangolo 6">
            <a:extLst>
              <a:ext uri="{FF2B5EF4-FFF2-40B4-BE49-F238E27FC236}">
                <a16:creationId xmlns:a16="http://schemas.microsoft.com/office/drawing/2014/main" id="{0C1B34D8-1FB0-EAE9-7392-7584E5EBD03F}"/>
              </a:ext>
            </a:extLst>
          </p:cNvPr>
          <p:cNvSpPr/>
          <p:nvPr/>
        </p:nvSpPr>
        <p:spPr>
          <a:xfrm>
            <a:off x="1329805" y="3559094"/>
            <a:ext cx="1721179" cy="840846"/>
          </a:xfrm>
          <a:prstGeom prst="rtTriangle">
            <a:avLst/>
          </a:prstGeom>
          <a:solidFill>
            <a:srgbClr val="B1EDEC"/>
          </a:solidFill>
          <a:ln>
            <a:solidFill>
              <a:srgbClr val="9DE9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circolare in su 7">
            <a:extLst>
              <a:ext uri="{FF2B5EF4-FFF2-40B4-BE49-F238E27FC236}">
                <a16:creationId xmlns:a16="http://schemas.microsoft.com/office/drawing/2014/main" id="{FEEEF227-E7BA-1C29-554D-3D94173DCE07}"/>
              </a:ext>
            </a:extLst>
          </p:cNvPr>
          <p:cNvSpPr/>
          <p:nvPr/>
        </p:nvSpPr>
        <p:spPr>
          <a:xfrm rot="9094468" flipV="1">
            <a:off x="1639719" y="4234015"/>
            <a:ext cx="1464999" cy="642740"/>
          </a:xfrm>
          <a:prstGeom prst="curvedUpArrow">
            <a:avLst>
              <a:gd name="adj1" fmla="val 10899"/>
              <a:gd name="adj2" fmla="val 32595"/>
              <a:gd name="adj3" fmla="val 33920"/>
            </a:avLst>
          </a:prstGeom>
          <a:solidFill>
            <a:srgbClr val="9DE9E7"/>
          </a:solidFill>
          <a:ln>
            <a:solidFill>
              <a:srgbClr val="9DE9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Triangolo rettangolo 8">
            <a:extLst>
              <a:ext uri="{FF2B5EF4-FFF2-40B4-BE49-F238E27FC236}">
                <a16:creationId xmlns:a16="http://schemas.microsoft.com/office/drawing/2014/main" id="{589C2429-D629-6868-40B9-6F988D1F4F33}"/>
              </a:ext>
            </a:extLst>
          </p:cNvPr>
          <p:cNvSpPr/>
          <p:nvPr/>
        </p:nvSpPr>
        <p:spPr>
          <a:xfrm rot="10800000">
            <a:off x="3217385" y="2474587"/>
            <a:ext cx="1721179" cy="840846"/>
          </a:xfrm>
          <a:prstGeom prst="rtTriangle">
            <a:avLst/>
          </a:prstGeom>
          <a:solidFill>
            <a:srgbClr val="B1EDEC"/>
          </a:solidFill>
          <a:ln>
            <a:solidFill>
              <a:srgbClr val="9DE9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riangolo rettangolo 9">
            <a:extLst>
              <a:ext uri="{FF2B5EF4-FFF2-40B4-BE49-F238E27FC236}">
                <a16:creationId xmlns:a16="http://schemas.microsoft.com/office/drawing/2014/main" id="{4667CD9C-30AD-204F-01F4-EDE546458748}"/>
              </a:ext>
            </a:extLst>
          </p:cNvPr>
          <p:cNvSpPr/>
          <p:nvPr/>
        </p:nvSpPr>
        <p:spPr>
          <a:xfrm rot="10800000" flipV="1">
            <a:off x="3210705" y="3539380"/>
            <a:ext cx="1721179" cy="840846"/>
          </a:xfrm>
          <a:prstGeom prst="rtTriangle">
            <a:avLst/>
          </a:prstGeom>
          <a:solidFill>
            <a:srgbClr val="B1EDEC"/>
          </a:solidFill>
          <a:ln>
            <a:solidFill>
              <a:srgbClr val="9DE9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Triangolo rettangolo 10">
            <a:extLst>
              <a:ext uri="{FF2B5EF4-FFF2-40B4-BE49-F238E27FC236}">
                <a16:creationId xmlns:a16="http://schemas.microsoft.com/office/drawing/2014/main" id="{30525FDD-390F-93CF-9C74-37384458F7C5}"/>
              </a:ext>
            </a:extLst>
          </p:cNvPr>
          <p:cNvSpPr/>
          <p:nvPr/>
        </p:nvSpPr>
        <p:spPr>
          <a:xfrm flipV="1">
            <a:off x="1339039" y="2441581"/>
            <a:ext cx="1721179" cy="840846"/>
          </a:xfrm>
          <a:prstGeom prst="rtTriangle">
            <a:avLst/>
          </a:prstGeom>
          <a:solidFill>
            <a:srgbClr val="B1EDEC"/>
          </a:solidFill>
          <a:ln>
            <a:solidFill>
              <a:srgbClr val="9DE9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circolare in su 12">
            <a:extLst>
              <a:ext uri="{FF2B5EF4-FFF2-40B4-BE49-F238E27FC236}">
                <a16:creationId xmlns:a16="http://schemas.microsoft.com/office/drawing/2014/main" id="{5CA2098F-DDE2-0378-D3F1-9010D715AFCB}"/>
              </a:ext>
            </a:extLst>
          </p:cNvPr>
          <p:cNvSpPr/>
          <p:nvPr/>
        </p:nvSpPr>
        <p:spPr>
          <a:xfrm rot="20329583" flipV="1">
            <a:off x="3100254" y="1940325"/>
            <a:ext cx="1464999" cy="642740"/>
          </a:xfrm>
          <a:prstGeom prst="curvedUpArrow">
            <a:avLst>
              <a:gd name="adj1" fmla="val 10899"/>
              <a:gd name="adj2" fmla="val 32595"/>
              <a:gd name="adj3" fmla="val 33920"/>
            </a:avLst>
          </a:prstGeom>
          <a:solidFill>
            <a:srgbClr val="9DE9E7"/>
          </a:solidFill>
          <a:ln>
            <a:solidFill>
              <a:srgbClr val="9DE9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2" name="Freccia circolare in su 21">
            <a:extLst>
              <a:ext uri="{FF2B5EF4-FFF2-40B4-BE49-F238E27FC236}">
                <a16:creationId xmlns:a16="http://schemas.microsoft.com/office/drawing/2014/main" id="{7009696D-F443-7CBA-E22F-B95A2E007363}"/>
              </a:ext>
            </a:extLst>
          </p:cNvPr>
          <p:cNvSpPr/>
          <p:nvPr/>
        </p:nvSpPr>
        <p:spPr>
          <a:xfrm rot="12505532">
            <a:off x="1676117" y="1947749"/>
            <a:ext cx="1464999" cy="642740"/>
          </a:xfrm>
          <a:prstGeom prst="curvedUpArrow">
            <a:avLst>
              <a:gd name="adj1" fmla="val 10899"/>
              <a:gd name="adj2" fmla="val 32595"/>
              <a:gd name="adj3" fmla="val 33920"/>
            </a:avLst>
          </a:prstGeom>
          <a:solidFill>
            <a:srgbClr val="9DE9E7"/>
          </a:solidFill>
          <a:ln>
            <a:solidFill>
              <a:srgbClr val="9DE9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4" name="Freccia circolare in su 23">
            <a:extLst>
              <a:ext uri="{FF2B5EF4-FFF2-40B4-BE49-F238E27FC236}">
                <a16:creationId xmlns:a16="http://schemas.microsoft.com/office/drawing/2014/main" id="{E9F3FF19-F8E2-9527-E310-11F1A52F5B10}"/>
              </a:ext>
            </a:extLst>
          </p:cNvPr>
          <p:cNvSpPr/>
          <p:nvPr/>
        </p:nvSpPr>
        <p:spPr>
          <a:xfrm rot="1270417">
            <a:off x="3121609" y="4240198"/>
            <a:ext cx="1464999" cy="642740"/>
          </a:xfrm>
          <a:prstGeom prst="curvedUpArrow">
            <a:avLst>
              <a:gd name="adj1" fmla="val 10899"/>
              <a:gd name="adj2" fmla="val 32595"/>
              <a:gd name="adj3" fmla="val 33920"/>
            </a:avLst>
          </a:prstGeom>
          <a:solidFill>
            <a:srgbClr val="9DE9E7"/>
          </a:solidFill>
          <a:ln>
            <a:solidFill>
              <a:srgbClr val="9DE9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5474C808-4450-6EC1-878E-D3BB02ABAC22}"/>
              </a:ext>
            </a:extLst>
          </p:cNvPr>
          <p:cNvCxnSpPr>
            <a:cxnSpLocks/>
            <a:endCxn id="27" idx="3"/>
          </p:cNvCxnSpPr>
          <p:nvPr/>
        </p:nvCxnSpPr>
        <p:spPr>
          <a:xfrm>
            <a:off x="9277163" y="2730795"/>
            <a:ext cx="1566470" cy="723078"/>
          </a:xfrm>
          <a:prstGeom prst="line">
            <a:avLst/>
          </a:prstGeom>
          <a:ln w="19050">
            <a:solidFill>
              <a:srgbClr val="9DE9E7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BFFFB096-1983-8BD2-CC27-8FBA33716A3B}"/>
              </a:ext>
            </a:extLst>
          </p:cNvPr>
          <p:cNvCxnSpPr>
            <a:cxnSpLocks/>
            <a:stCxn id="27" idx="1"/>
            <a:endCxn id="27" idx="0"/>
          </p:cNvCxnSpPr>
          <p:nvPr/>
        </p:nvCxnSpPr>
        <p:spPr>
          <a:xfrm flipV="1">
            <a:off x="7473112" y="2615846"/>
            <a:ext cx="1685261" cy="838027"/>
          </a:xfrm>
          <a:prstGeom prst="line">
            <a:avLst/>
          </a:prstGeom>
          <a:ln w="19050">
            <a:solidFill>
              <a:srgbClr val="9DE9E7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4352BB59-704D-D8D0-EE8B-950F89F5CF9D}"/>
              </a:ext>
            </a:extLst>
          </p:cNvPr>
          <p:cNvCxnSpPr>
            <a:cxnSpLocks/>
            <a:endCxn id="27" idx="2"/>
          </p:cNvCxnSpPr>
          <p:nvPr/>
        </p:nvCxnSpPr>
        <p:spPr>
          <a:xfrm>
            <a:off x="7591902" y="3483420"/>
            <a:ext cx="1566471" cy="808479"/>
          </a:xfrm>
          <a:prstGeom prst="line">
            <a:avLst/>
          </a:prstGeom>
          <a:ln w="19050">
            <a:solidFill>
              <a:srgbClr val="9DE9E7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10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5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22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6A4510-7CF9-4FB1-8A7F-A7CABBB41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305" y="905363"/>
            <a:ext cx="10515600" cy="1325563"/>
          </a:xfrm>
        </p:spPr>
        <p:txBody>
          <a:bodyPr/>
          <a:lstStyle/>
          <a:p>
            <a:pPr algn="ctr"/>
            <a:r>
              <a:rPr lang="it-IT" dirty="0"/>
              <a:t>ROMBO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53D1594-8DC2-812D-4358-8BA4614A4A78}"/>
              </a:ext>
            </a:extLst>
          </p:cNvPr>
          <p:cNvSpPr txBox="1"/>
          <p:nvPr/>
        </p:nvSpPr>
        <p:spPr>
          <a:xfrm>
            <a:off x="3208423" y="2887579"/>
            <a:ext cx="5823284" cy="1586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= </a:t>
            </a:r>
            <a:r>
              <a:rPr lang="it-IT" sz="4800" u="sng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sz="4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4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it-IT" sz="4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2</a:t>
            </a:r>
            <a:endParaRPr lang="it-IT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ADC355A-4A07-5AAD-1A40-55A680546B15}"/>
              </a:ext>
            </a:extLst>
          </p:cNvPr>
          <p:cNvSpPr txBox="1"/>
          <p:nvPr/>
        </p:nvSpPr>
        <p:spPr>
          <a:xfrm>
            <a:off x="-152400" y="4733038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it-IT" sz="4000" u="sng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4000" u="sng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it-IT" sz="4000" u="sng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algn="ctr"/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D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C56031D4-E442-3D6E-6F0E-ACBE31D3EE57}"/>
              </a:ext>
            </a:extLst>
          </p:cNvPr>
          <p:cNvSpPr txBox="1"/>
          <p:nvPr/>
        </p:nvSpPr>
        <p:spPr>
          <a:xfrm>
            <a:off x="6096000" y="4736740"/>
            <a:ext cx="5943600" cy="1337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it-IT" sz="4000" u="sng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4000" u="sng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it-IT" sz="4000" u="sng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d</a:t>
            </a:r>
          </a:p>
        </p:txBody>
      </p:sp>
    </p:spTree>
    <p:extLst>
      <p:ext uri="{BB962C8B-B14F-4D97-AF65-F5344CB8AC3E}">
        <p14:creationId xmlns:p14="http://schemas.microsoft.com/office/powerpoint/2010/main" val="314306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6A4510-7CF9-4FB1-8A7F-A7CABBB41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305" y="905363"/>
            <a:ext cx="10515600" cy="1325563"/>
          </a:xfrm>
        </p:spPr>
        <p:txBody>
          <a:bodyPr/>
          <a:lstStyle/>
          <a:p>
            <a:pPr algn="ctr"/>
            <a:r>
              <a:rPr lang="it-IT" dirty="0"/>
              <a:t>RETTANGOLO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7AEC1020-C1BE-4E40-8C7A-75FB0DEF8A98}"/>
              </a:ext>
            </a:extLst>
          </p:cNvPr>
          <p:cNvSpPr/>
          <p:nvPr/>
        </p:nvSpPr>
        <p:spPr>
          <a:xfrm>
            <a:off x="3502649" y="2254102"/>
            <a:ext cx="5202187" cy="2803068"/>
          </a:xfrm>
          <a:prstGeom prst="rect">
            <a:avLst/>
          </a:prstGeom>
          <a:solidFill>
            <a:srgbClr val="33CCCC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13CFA1B2-804A-4FBB-968F-EA2DE1EA9F7F}"/>
              </a:ext>
            </a:extLst>
          </p:cNvPr>
          <p:cNvSpPr/>
          <p:nvPr/>
        </p:nvSpPr>
        <p:spPr>
          <a:xfrm>
            <a:off x="3505399" y="4591275"/>
            <a:ext cx="472725" cy="465895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B7873EF1-F354-4ECF-BA0B-11357644B430}"/>
              </a:ext>
            </a:extLst>
          </p:cNvPr>
          <p:cNvSpPr/>
          <p:nvPr/>
        </p:nvSpPr>
        <p:spPr>
          <a:xfrm>
            <a:off x="3978124" y="4591275"/>
            <a:ext cx="472725" cy="465895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4A01A4E2-EECB-4330-84BD-D6C772E1712B}"/>
              </a:ext>
            </a:extLst>
          </p:cNvPr>
          <p:cNvSpPr/>
          <p:nvPr/>
        </p:nvSpPr>
        <p:spPr>
          <a:xfrm>
            <a:off x="4450903" y="4591275"/>
            <a:ext cx="472725" cy="465895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7542FB5D-5B74-4C35-BEC6-562E33194F8F}"/>
              </a:ext>
            </a:extLst>
          </p:cNvPr>
          <p:cNvSpPr/>
          <p:nvPr/>
        </p:nvSpPr>
        <p:spPr>
          <a:xfrm>
            <a:off x="4923574" y="4591275"/>
            <a:ext cx="472725" cy="465895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671FC678-51D6-478C-A329-C5801F106489}"/>
              </a:ext>
            </a:extLst>
          </p:cNvPr>
          <p:cNvSpPr/>
          <p:nvPr/>
        </p:nvSpPr>
        <p:spPr>
          <a:xfrm>
            <a:off x="5396245" y="4591275"/>
            <a:ext cx="472725" cy="465895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8321C856-5CE6-4DD0-9F7C-8A1AF670D1B9}"/>
              </a:ext>
            </a:extLst>
          </p:cNvPr>
          <p:cNvSpPr/>
          <p:nvPr/>
        </p:nvSpPr>
        <p:spPr>
          <a:xfrm>
            <a:off x="5868917" y="4591275"/>
            <a:ext cx="472725" cy="465895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9CBC51DB-C0DB-4B7C-B129-B1D4EA105770}"/>
              </a:ext>
            </a:extLst>
          </p:cNvPr>
          <p:cNvSpPr/>
          <p:nvPr/>
        </p:nvSpPr>
        <p:spPr>
          <a:xfrm>
            <a:off x="6341588" y="4591275"/>
            <a:ext cx="472725" cy="465895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C706FB00-C65C-4F13-997A-48C6EFF3392F}"/>
              </a:ext>
            </a:extLst>
          </p:cNvPr>
          <p:cNvSpPr/>
          <p:nvPr/>
        </p:nvSpPr>
        <p:spPr>
          <a:xfrm>
            <a:off x="6814259" y="4591275"/>
            <a:ext cx="472725" cy="465895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7E397217-4074-48A5-BA2E-71199FB30A7D}"/>
              </a:ext>
            </a:extLst>
          </p:cNvPr>
          <p:cNvSpPr/>
          <p:nvPr/>
        </p:nvSpPr>
        <p:spPr>
          <a:xfrm>
            <a:off x="7286930" y="4591275"/>
            <a:ext cx="472725" cy="465895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D2D6D338-0989-44C0-AC52-922F307086E5}"/>
              </a:ext>
            </a:extLst>
          </p:cNvPr>
          <p:cNvSpPr/>
          <p:nvPr/>
        </p:nvSpPr>
        <p:spPr>
          <a:xfrm>
            <a:off x="7759547" y="4591275"/>
            <a:ext cx="472725" cy="465895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A68CD39F-CA6F-4762-B7F8-582A68E2DB76}"/>
              </a:ext>
            </a:extLst>
          </p:cNvPr>
          <p:cNvSpPr/>
          <p:nvPr/>
        </p:nvSpPr>
        <p:spPr>
          <a:xfrm>
            <a:off x="8232111" y="4591275"/>
            <a:ext cx="472725" cy="465895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AA9A5455-5896-477F-842F-5DF3BDED5E2B}"/>
              </a:ext>
            </a:extLst>
          </p:cNvPr>
          <p:cNvSpPr/>
          <p:nvPr/>
        </p:nvSpPr>
        <p:spPr>
          <a:xfrm>
            <a:off x="3505373" y="4125381"/>
            <a:ext cx="472725" cy="465895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8E2232AD-B35C-4FE2-8266-1D236FC28A83}"/>
              </a:ext>
            </a:extLst>
          </p:cNvPr>
          <p:cNvSpPr/>
          <p:nvPr/>
        </p:nvSpPr>
        <p:spPr>
          <a:xfrm>
            <a:off x="3505373" y="3658537"/>
            <a:ext cx="472725" cy="465895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C6D8A90A-64B7-457E-96C2-10C716F8584D}"/>
              </a:ext>
            </a:extLst>
          </p:cNvPr>
          <p:cNvSpPr/>
          <p:nvPr/>
        </p:nvSpPr>
        <p:spPr>
          <a:xfrm>
            <a:off x="3502649" y="3189798"/>
            <a:ext cx="472726" cy="465895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008A8A02-5CF4-43FE-9E8D-1B82C8C48E12}"/>
              </a:ext>
            </a:extLst>
          </p:cNvPr>
          <p:cNvSpPr/>
          <p:nvPr/>
        </p:nvSpPr>
        <p:spPr>
          <a:xfrm>
            <a:off x="3505373" y="2726274"/>
            <a:ext cx="472725" cy="465895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06DA3F16-4EBB-4B70-8FE1-FA44C56201D3}"/>
              </a:ext>
            </a:extLst>
          </p:cNvPr>
          <p:cNvSpPr/>
          <p:nvPr/>
        </p:nvSpPr>
        <p:spPr>
          <a:xfrm>
            <a:off x="3505373" y="2261952"/>
            <a:ext cx="472725" cy="465895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29" name="Gruppo 28">
            <a:extLst>
              <a:ext uri="{FF2B5EF4-FFF2-40B4-BE49-F238E27FC236}">
                <a16:creationId xmlns:a16="http://schemas.microsoft.com/office/drawing/2014/main" id="{D036E0EF-3BB7-4A14-AC08-292DEEA076FC}"/>
              </a:ext>
            </a:extLst>
          </p:cNvPr>
          <p:cNvGrpSpPr/>
          <p:nvPr/>
        </p:nvGrpSpPr>
        <p:grpSpPr>
          <a:xfrm>
            <a:off x="2969449" y="2254102"/>
            <a:ext cx="401072" cy="2803068"/>
            <a:chOff x="2969449" y="2254102"/>
            <a:chExt cx="401072" cy="2803068"/>
          </a:xfrm>
        </p:grpSpPr>
        <p:cxnSp>
          <p:nvCxnSpPr>
            <p:cNvPr id="25" name="Connettore diritto 24">
              <a:extLst>
                <a:ext uri="{FF2B5EF4-FFF2-40B4-BE49-F238E27FC236}">
                  <a16:creationId xmlns:a16="http://schemas.microsoft.com/office/drawing/2014/main" id="{6EC3FC7B-93CD-4E8E-BC8E-651808BA27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70521" y="2254102"/>
              <a:ext cx="0" cy="280306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asellaDiTesto 26">
              <a:extLst>
                <a:ext uri="{FF2B5EF4-FFF2-40B4-BE49-F238E27FC236}">
                  <a16:creationId xmlns:a16="http://schemas.microsoft.com/office/drawing/2014/main" id="{AAC22404-6315-41FD-B6EC-3CB4C1BE9F5B}"/>
                </a:ext>
              </a:extLst>
            </p:cNvPr>
            <p:cNvSpPr txBox="1"/>
            <p:nvPr/>
          </p:nvSpPr>
          <p:spPr>
            <a:xfrm>
              <a:off x="2969449" y="3336617"/>
              <a:ext cx="4010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dirty="0">
                  <a:solidFill>
                    <a:srgbClr val="FF0000"/>
                  </a:solidFill>
                </a:rPr>
                <a:t>h</a:t>
              </a:r>
            </a:p>
          </p:txBody>
        </p:sp>
      </p:grpSp>
      <p:grpSp>
        <p:nvGrpSpPr>
          <p:cNvPr id="30" name="Gruppo 29">
            <a:extLst>
              <a:ext uri="{FF2B5EF4-FFF2-40B4-BE49-F238E27FC236}">
                <a16:creationId xmlns:a16="http://schemas.microsoft.com/office/drawing/2014/main" id="{E1BFECA0-AF51-4A6A-95F7-83EE63A90579}"/>
              </a:ext>
            </a:extLst>
          </p:cNvPr>
          <p:cNvGrpSpPr/>
          <p:nvPr/>
        </p:nvGrpSpPr>
        <p:grpSpPr>
          <a:xfrm>
            <a:off x="3496268" y="5241851"/>
            <a:ext cx="5199463" cy="584775"/>
            <a:chOff x="3496268" y="5241851"/>
            <a:chExt cx="5199463" cy="584775"/>
          </a:xfrm>
        </p:grpSpPr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31120D86-2262-4515-B90A-50B3CACF8E89}"/>
                </a:ext>
              </a:extLst>
            </p:cNvPr>
            <p:cNvCxnSpPr/>
            <p:nvPr/>
          </p:nvCxnSpPr>
          <p:spPr>
            <a:xfrm>
              <a:off x="3496268" y="5241851"/>
              <a:ext cx="5199463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CasellaDiTesto 27">
              <a:extLst>
                <a:ext uri="{FF2B5EF4-FFF2-40B4-BE49-F238E27FC236}">
                  <a16:creationId xmlns:a16="http://schemas.microsoft.com/office/drawing/2014/main" id="{A74D2FDF-8AEB-4767-AA3F-6A4B682FEAC9}"/>
                </a:ext>
              </a:extLst>
            </p:cNvPr>
            <p:cNvSpPr txBox="1"/>
            <p:nvPr/>
          </p:nvSpPr>
          <p:spPr>
            <a:xfrm>
              <a:off x="5679449" y="5241851"/>
              <a:ext cx="4010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dirty="0">
                  <a:solidFill>
                    <a:srgbClr val="0070C0"/>
                  </a:solidFill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219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"/>
                            </p:stCondLst>
                            <p:childTnLst>
                              <p:par>
                                <p:cTn id="7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6A4510-7CF9-4FB1-8A7F-A7CABBB41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305" y="905363"/>
            <a:ext cx="10515600" cy="1325563"/>
          </a:xfrm>
        </p:spPr>
        <p:txBody>
          <a:bodyPr/>
          <a:lstStyle/>
          <a:p>
            <a:pPr algn="ctr"/>
            <a:r>
              <a:rPr lang="it-IT" dirty="0"/>
              <a:t>RETTANGOLO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0BABF4A-2F31-6D4A-611C-623E17BD328E}"/>
              </a:ext>
            </a:extLst>
          </p:cNvPr>
          <p:cNvSpPr txBox="1"/>
          <p:nvPr/>
        </p:nvSpPr>
        <p:spPr>
          <a:xfrm>
            <a:off x="3208423" y="2887579"/>
            <a:ext cx="5823284" cy="847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= b </a:t>
            </a:r>
            <a:r>
              <a:rPr lang="it-IT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it-IT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B4A7C96A-D819-DBE8-0FA4-F2CB97111C94}"/>
              </a:ext>
            </a:extLst>
          </p:cNvPr>
          <p:cNvSpPr txBox="1"/>
          <p:nvPr/>
        </p:nvSpPr>
        <p:spPr>
          <a:xfrm>
            <a:off x="0" y="4536214"/>
            <a:ext cx="12192000" cy="72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 = A </a:t>
            </a:r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                    </a:t>
            </a:r>
            <a:r>
              <a:rPr lang="it-IT" sz="4000" kern="1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A </a:t>
            </a:r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val="33800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6A4510-7CF9-4FB1-8A7F-A7CABBB41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305" y="905363"/>
            <a:ext cx="10515600" cy="1325563"/>
          </a:xfrm>
        </p:spPr>
        <p:txBody>
          <a:bodyPr/>
          <a:lstStyle/>
          <a:p>
            <a:pPr algn="ctr"/>
            <a:r>
              <a:rPr lang="it-IT" dirty="0"/>
              <a:t>QUADRATO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7AEC1020-C1BE-4E40-8C7A-75FB0DEF8A98}"/>
              </a:ext>
            </a:extLst>
          </p:cNvPr>
          <p:cNvSpPr/>
          <p:nvPr/>
        </p:nvSpPr>
        <p:spPr>
          <a:xfrm>
            <a:off x="4672935" y="2241559"/>
            <a:ext cx="2815186" cy="2815611"/>
          </a:xfrm>
          <a:prstGeom prst="rect">
            <a:avLst/>
          </a:prstGeom>
          <a:solidFill>
            <a:srgbClr val="33CCCC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9" name="Gruppo 28">
            <a:extLst>
              <a:ext uri="{FF2B5EF4-FFF2-40B4-BE49-F238E27FC236}">
                <a16:creationId xmlns:a16="http://schemas.microsoft.com/office/drawing/2014/main" id="{D036E0EF-3BB7-4A14-AC08-292DEEA076FC}"/>
              </a:ext>
            </a:extLst>
          </p:cNvPr>
          <p:cNvGrpSpPr/>
          <p:nvPr/>
        </p:nvGrpSpPr>
        <p:grpSpPr>
          <a:xfrm>
            <a:off x="4028991" y="2254102"/>
            <a:ext cx="401072" cy="2803068"/>
            <a:chOff x="2969449" y="2254102"/>
            <a:chExt cx="401072" cy="2803068"/>
          </a:xfrm>
        </p:grpSpPr>
        <p:cxnSp>
          <p:nvCxnSpPr>
            <p:cNvPr id="25" name="Connettore diritto 24">
              <a:extLst>
                <a:ext uri="{FF2B5EF4-FFF2-40B4-BE49-F238E27FC236}">
                  <a16:creationId xmlns:a16="http://schemas.microsoft.com/office/drawing/2014/main" id="{6EC3FC7B-93CD-4E8E-BC8E-651808BA27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70521" y="2254102"/>
              <a:ext cx="0" cy="280306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asellaDiTesto 26">
              <a:extLst>
                <a:ext uri="{FF2B5EF4-FFF2-40B4-BE49-F238E27FC236}">
                  <a16:creationId xmlns:a16="http://schemas.microsoft.com/office/drawing/2014/main" id="{AAC22404-6315-41FD-B6EC-3CB4C1BE9F5B}"/>
                </a:ext>
              </a:extLst>
            </p:cNvPr>
            <p:cNvSpPr txBox="1"/>
            <p:nvPr/>
          </p:nvSpPr>
          <p:spPr>
            <a:xfrm>
              <a:off x="2969449" y="3336617"/>
              <a:ext cx="35298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dirty="0">
                  <a:solidFill>
                    <a:srgbClr val="FF0000"/>
                  </a:solidFill>
                  <a:latin typeface="Dreaming Outloud Script Pro" panose="03050502040304050704" pitchFamily="66" charset="0"/>
                  <a:cs typeface="Dreaming Outloud Script Pro" panose="03050502040304050704" pitchFamily="66" charset="0"/>
                </a:rPr>
                <a:t>l</a:t>
              </a:r>
              <a:endParaRPr lang="it-IT" sz="3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" name="Gruppo 29">
            <a:extLst>
              <a:ext uri="{FF2B5EF4-FFF2-40B4-BE49-F238E27FC236}">
                <a16:creationId xmlns:a16="http://schemas.microsoft.com/office/drawing/2014/main" id="{E1BFECA0-AF51-4A6A-95F7-83EE63A90579}"/>
              </a:ext>
            </a:extLst>
          </p:cNvPr>
          <p:cNvGrpSpPr/>
          <p:nvPr/>
        </p:nvGrpSpPr>
        <p:grpSpPr>
          <a:xfrm>
            <a:off x="4672935" y="5241851"/>
            <a:ext cx="2815186" cy="584775"/>
            <a:chOff x="4672935" y="5241851"/>
            <a:chExt cx="2815186" cy="584775"/>
          </a:xfrm>
        </p:grpSpPr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31120D86-2262-4515-B90A-50B3CACF8E89}"/>
                </a:ext>
              </a:extLst>
            </p:cNvPr>
            <p:cNvCxnSpPr>
              <a:cxnSpLocks/>
            </p:cNvCxnSpPr>
            <p:nvPr/>
          </p:nvCxnSpPr>
          <p:spPr>
            <a:xfrm>
              <a:off x="4672935" y="5241851"/>
              <a:ext cx="281518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CasellaDiTesto 27">
              <a:extLst>
                <a:ext uri="{FF2B5EF4-FFF2-40B4-BE49-F238E27FC236}">
                  <a16:creationId xmlns:a16="http://schemas.microsoft.com/office/drawing/2014/main" id="{A74D2FDF-8AEB-4767-AA3F-6A4B682FEAC9}"/>
                </a:ext>
              </a:extLst>
            </p:cNvPr>
            <p:cNvSpPr txBox="1"/>
            <p:nvPr/>
          </p:nvSpPr>
          <p:spPr>
            <a:xfrm>
              <a:off x="5679449" y="5241851"/>
              <a:ext cx="35298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dirty="0">
                  <a:solidFill>
                    <a:srgbClr val="0070C0"/>
                  </a:solidFill>
                  <a:latin typeface="Dreaming Outloud Script Pro" panose="03050502040304050704" pitchFamily="66" charset="0"/>
                  <a:cs typeface="Dreaming Outloud Script Pro" panose="03050502040304050704" pitchFamily="66" charset="0"/>
                </a:rPr>
                <a:t>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435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6A4510-7CF9-4FB1-8A7F-A7CABBB41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305" y="905363"/>
            <a:ext cx="10515600" cy="1325563"/>
          </a:xfrm>
        </p:spPr>
        <p:txBody>
          <a:bodyPr/>
          <a:lstStyle/>
          <a:p>
            <a:pPr algn="ctr"/>
            <a:r>
              <a:rPr lang="it-IT" dirty="0"/>
              <a:t>QUADRATO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F37A271-7A73-842B-6CF8-EFC659AFE6AE}"/>
              </a:ext>
            </a:extLst>
          </p:cNvPr>
          <p:cNvSpPr txBox="1"/>
          <p:nvPr/>
        </p:nvSpPr>
        <p:spPr>
          <a:xfrm>
            <a:off x="3208423" y="2887579"/>
            <a:ext cx="5823284" cy="882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= </a:t>
            </a:r>
            <a:r>
              <a:rPr lang="it-IT" sz="4800" kern="100" dirty="0">
                <a:effectLst/>
                <a:latin typeface="Dreaming Outloud Script Pro" panose="03050502040304050704" pitchFamily="66" charset="0"/>
                <a:ea typeface="Calibri" panose="020F0502020204030204" pitchFamily="34" charset="0"/>
                <a:cs typeface="Dreaming Outloud Script Pro" panose="03050502040304050704" pitchFamily="66" charset="0"/>
              </a:rPr>
              <a:t>l</a:t>
            </a:r>
            <a:r>
              <a:rPr lang="it-IT" sz="48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4594DAD8-DD9D-6969-43DE-754B3BB10467}"/>
                  </a:ext>
                </a:extLst>
              </p:cNvPr>
              <p:cNvSpPr txBox="1"/>
              <p:nvPr/>
            </p:nvSpPr>
            <p:spPr>
              <a:xfrm>
                <a:off x="0" y="4536214"/>
                <a:ext cx="12192000" cy="803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it-IT" sz="4000" kern="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Blackboard Ultra" panose="02000000000000000000" pitchFamily="50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</a:t>
                </a:r>
                <a:r>
                  <a:rPr lang="it-IT" sz="4000" kern="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t-IT" sz="4000" i="1" kern="100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it-IT" sz="4000" b="0" i="1" kern="100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</m:rad>
                  </m:oMath>
                </a14:m>
                <a:endParaRPr lang="it-IT" sz="4000" kern="100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4594DAD8-DD9D-6969-43DE-754B3BB104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36214"/>
                <a:ext cx="12192000" cy="803425"/>
              </a:xfrm>
              <a:prstGeom prst="rect">
                <a:avLst/>
              </a:prstGeom>
              <a:blipFill>
                <a:blip r:embed="rId2"/>
                <a:stretch>
                  <a:fillRect t="-7576" b="-3409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788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6A4510-7CF9-4FB1-8A7F-A7CABBB41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305" y="905363"/>
            <a:ext cx="10515600" cy="1325563"/>
          </a:xfrm>
        </p:spPr>
        <p:txBody>
          <a:bodyPr/>
          <a:lstStyle/>
          <a:p>
            <a:pPr algn="ctr"/>
            <a:r>
              <a:rPr lang="it-IT" dirty="0"/>
              <a:t>PARALLELOGRAMMA</a:t>
            </a:r>
          </a:p>
        </p:txBody>
      </p:sp>
      <p:sp>
        <p:nvSpPr>
          <p:cNvPr id="3" name="Parallelogramma 2">
            <a:extLst>
              <a:ext uri="{FF2B5EF4-FFF2-40B4-BE49-F238E27FC236}">
                <a16:creationId xmlns:a16="http://schemas.microsoft.com/office/drawing/2014/main" id="{ACB60E33-6E6C-4A6A-86ED-F7577502452B}"/>
              </a:ext>
            </a:extLst>
          </p:cNvPr>
          <p:cNvSpPr/>
          <p:nvPr/>
        </p:nvSpPr>
        <p:spPr>
          <a:xfrm>
            <a:off x="1222744" y="2721935"/>
            <a:ext cx="4136065" cy="1648046"/>
          </a:xfrm>
          <a:prstGeom prst="parallelogram">
            <a:avLst>
              <a:gd name="adj" fmla="val 46936"/>
            </a:avLst>
          </a:prstGeom>
          <a:solidFill>
            <a:srgbClr val="33CCCC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Parallelogramma 21">
            <a:extLst>
              <a:ext uri="{FF2B5EF4-FFF2-40B4-BE49-F238E27FC236}">
                <a16:creationId xmlns:a16="http://schemas.microsoft.com/office/drawing/2014/main" id="{C60575B4-7F48-4E10-A8AF-20E2FE0CD96E}"/>
              </a:ext>
            </a:extLst>
          </p:cNvPr>
          <p:cNvSpPr/>
          <p:nvPr/>
        </p:nvSpPr>
        <p:spPr>
          <a:xfrm>
            <a:off x="7620000" y="2711302"/>
            <a:ext cx="3349256" cy="1648046"/>
          </a:xfrm>
          <a:prstGeom prst="parallelogram">
            <a:avLst>
              <a:gd name="adj" fmla="val 0"/>
            </a:avLst>
          </a:prstGeom>
          <a:solidFill>
            <a:srgbClr val="33CCCC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16E91F8D-DE29-4B55-92FA-904A43405FAE}"/>
              </a:ext>
            </a:extLst>
          </p:cNvPr>
          <p:cNvCxnSpPr>
            <a:cxnSpLocks/>
          </p:cNvCxnSpPr>
          <p:nvPr/>
        </p:nvCxnSpPr>
        <p:spPr>
          <a:xfrm>
            <a:off x="1988288" y="2721935"/>
            <a:ext cx="0" cy="164804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" name="Elemento grafico 26" descr="Forbici con riempimento a tinta unita">
            <a:extLst>
              <a:ext uri="{FF2B5EF4-FFF2-40B4-BE49-F238E27FC236}">
                <a16:creationId xmlns:a16="http://schemas.microsoft.com/office/drawing/2014/main" id="{03B7EFF3-A67D-4DA4-8829-339E9A8055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081257">
            <a:off x="1627455" y="4059326"/>
            <a:ext cx="674762" cy="674762"/>
          </a:xfrm>
          <a:prstGeom prst="rect">
            <a:avLst/>
          </a:prstGeom>
        </p:spPr>
      </p:pic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DC9A2E17-B3DC-4C22-B231-8A634C3F81D2}"/>
              </a:ext>
            </a:extLst>
          </p:cNvPr>
          <p:cNvCxnSpPr>
            <a:cxnSpLocks/>
          </p:cNvCxnSpPr>
          <p:nvPr/>
        </p:nvCxnSpPr>
        <p:spPr>
          <a:xfrm>
            <a:off x="5358809" y="2730795"/>
            <a:ext cx="0" cy="1648046"/>
          </a:xfrm>
          <a:prstGeom prst="line">
            <a:avLst/>
          </a:prstGeom>
          <a:ln w="19050">
            <a:solidFill>
              <a:srgbClr val="9DE9E7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77EC83AF-8415-4E49-A061-92CC1DFBD4F4}"/>
              </a:ext>
            </a:extLst>
          </p:cNvPr>
          <p:cNvCxnSpPr>
            <a:cxnSpLocks/>
          </p:cNvCxnSpPr>
          <p:nvPr/>
        </p:nvCxnSpPr>
        <p:spPr>
          <a:xfrm flipH="1">
            <a:off x="4625163" y="4378841"/>
            <a:ext cx="733646" cy="0"/>
          </a:xfrm>
          <a:prstGeom prst="line">
            <a:avLst/>
          </a:prstGeom>
          <a:ln w="19050">
            <a:solidFill>
              <a:srgbClr val="9DE9E7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ADCF69AB-3ACF-4C9F-87B4-875A2ABF7046}"/>
              </a:ext>
            </a:extLst>
          </p:cNvPr>
          <p:cNvCxnSpPr>
            <a:cxnSpLocks/>
          </p:cNvCxnSpPr>
          <p:nvPr/>
        </p:nvCxnSpPr>
        <p:spPr>
          <a:xfrm flipH="1">
            <a:off x="10235611" y="2711302"/>
            <a:ext cx="733645" cy="1639187"/>
          </a:xfrm>
          <a:prstGeom prst="line">
            <a:avLst/>
          </a:prstGeom>
          <a:ln w="19050">
            <a:solidFill>
              <a:srgbClr val="9DE9E7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Freccia a destra 34">
            <a:extLst>
              <a:ext uri="{FF2B5EF4-FFF2-40B4-BE49-F238E27FC236}">
                <a16:creationId xmlns:a16="http://schemas.microsoft.com/office/drawing/2014/main" id="{D6715167-9302-4D17-8352-B4D7B276AD26}"/>
              </a:ext>
            </a:extLst>
          </p:cNvPr>
          <p:cNvSpPr/>
          <p:nvPr/>
        </p:nvSpPr>
        <p:spPr>
          <a:xfrm>
            <a:off x="5560828" y="3349256"/>
            <a:ext cx="1350334" cy="24454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>
                <a:solidFill>
                  <a:schemeClr val="accent6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Freccia circolare in su 35">
            <a:extLst>
              <a:ext uri="{FF2B5EF4-FFF2-40B4-BE49-F238E27FC236}">
                <a16:creationId xmlns:a16="http://schemas.microsoft.com/office/drawing/2014/main" id="{C68995FC-DB54-481D-A66F-F8F9ADA67DF3}"/>
              </a:ext>
            </a:extLst>
          </p:cNvPr>
          <p:cNvSpPr/>
          <p:nvPr/>
        </p:nvSpPr>
        <p:spPr>
          <a:xfrm>
            <a:off x="1435395" y="4508155"/>
            <a:ext cx="3710761" cy="953558"/>
          </a:xfrm>
          <a:prstGeom prst="curvedUpArrow">
            <a:avLst>
              <a:gd name="adj1" fmla="val 10899"/>
              <a:gd name="adj2" fmla="val 32595"/>
              <a:gd name="adj3" fmla="val 33920"/>
            </a:avLst>
          </a:prstGeom>
          <a:solidFill>
            <a:srgbClr val="9DE9E7"/>
          </a:solidFill>
          <a:ln>
            <a:solidFill>
              <a:srgbClr val="9DE9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grpSp>
        <p:nvGrpSpPr>
          <p:cNvPr id="39" name="Gruppo 38">
            <a:extLst>
              <a:ext uri="{FF2B5EF4-FFF2-40B4-BE49-F238E27FC236}">
                <a16:creationId xmlns:a16="http://schemas.microsoft.com/office/drawing/2014/main" id="{BFE1AA61-437A-452C-985F-6EB4F323219E}"/>
              </a:ext>
            </a:extLst>
          </p:cNvPr>
          <p:cNvGrpSpPr/>
          <p:nvPr/>
        </p:nvGrpSpPr>
        <p:grpSpPr>
          <a:xfrm>
            <a:off x="2238924" y="2721935"/>
            <a:ext cx="499877" cy="1639186"/>
            <a:chOff x="3358799" y="2254102"/>
            <a:chExt cx="401072" cy="2803068"/>
          </a:xfrm>
        </p:grpSpPr>
        <p:cxnSp>
          <p:nvCxnSpPr>
            <p:cNvPr id="40" name="Connettore diritto 39">
              <a:extLst>
                <a:ext uri="{FF2B5EF4-FFF2-40B4-BE49-F238E27FC236}">
                  <a16:creationId xmlns:a16="http://schemas.microsoft.com/office/drawing/2014/main" id="{044E091E-681B-46B8-9F01-66A6B422FB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70521" y="2254102"/>
              <a:ext cx="0" cy="280306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CasellaDiTesto 40">
              <a:extLst>
                <a:ext uri="{FF2B5EF4-FFF2-40B4-BE49-F238E27FC236}">
                  <a16:creationId xmlns:a16="http://schemas.microsoft.com/office/drawing/2014/main" id="{3B23A154-2641-4391-9636-827EE0E60AFD}"/>
                </a:ext>
              </a:extLst>
            </p:cNvPr>
            <p:cNvSpPr txBox="1"/>
            <p:nvPr/>
          </p:nvSpPr>
          <p:spPr>
            <a:xfrm>
              <a:off x="3358799" y="3243550"/>
              <a:ext cx="401072" cy="584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dirty="0">
                  <a:solidFill>
                    <a:srgbClr val="FF0000"/>
                  </a:solidFill>
                </a:rPr>
                <a:t>h</a:t>
              </a:r>
            </a:p>
          </p:txBody>
        </p:sp>
      </p:grpSp>
      <p:grpSp>
        <p:nvGrpSpPr>
          <p:cNvPr id="42" name="Gruppo 41">
            <a:extLst>
              <a:ext uri="{FF2B5EF4-FFF2-40B4-BE49-F238E27FC236}">
                <a16:creationId xmlns:a16="http://schemas.microsoft.com/office/drawing/2014/main" id="{C450E7F8-5C2C-47F5-A3EE-47368707F09A}"/>
              </a:ext>
            </a:extLst>
          </p:cNvPr>
          <p:cNvGrpSpPr/>
          <p:nvPr/>
        </p:nvGrpSpPr>
        <p:grpSpPr>
          <a:xfrm>
            <a:off x="1988288" y="2073362"/>
            <a:ext cx="3370521" cy="584775"/>
            <a:chOff x="3496268" y="4743843"/>
            <a:chExt cx="5199463" cy="584775"/>
          </a:xfrm>
        </p:grpSpPr>
        <p:cxnSp>
          <p:nvCxnSpPr>
            <p:cNvPr id="43" name="Connettore diritto 42">
              <a:extLst>
                <a:ext uri="{FF2B5EF4-FFF2-40B4-BE49-F238E27FC236}">
                  <a16:creationId xmlns:a16="http://schemas.microsoft.com/office/drawing/2014/main" id="{36E3145D-017B-4A49-8D1A-16371FAF2550}"/>
                </a:ext>
              </a:extLst>
            </p:cNvPr>
            <p:cNvCxnSpPr/>
            <p:nvPr/>
          </p:nvCxnSpPr>
          <p:spPr>
            <a:xfrm>
              <a:off x="3496268" y="5241851"/>
              <a:ext cx="5199463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CasellaDiTesto 43">
              <a:extLst>
                <a:ext uri="{FF2B5EF4-FFF2-40B4-BE49-F238E27FC236}">
                  <a16:creationId xmlns:a16="http://schemas.microsoft.com/office/drawing/2014/main" id="{7297683F-9234-4878-98C5-452A6AD0BADF}"/>
                </a:ext>
              </a:extLst>
            </p:cNvPr>
            <p:cNvSpPr txBox="1"/>
            <p:nvPr/>
          </p:nvSpPr>
          <p:spPr>
            <a:xfrm>
              <a:off x="5727730" y="4743843"/>
              <a:ext cx="40107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dirty="0">
                  <a:solidFill>
                    <a:srgbClr val="0070C0"/>
                  </a:solidFill>
                </a:rPr>
                <a:t>b</a:t>
              </a:r>
            </a:p>
          </p:txBody>
        </p:sp>
      </p:grpSp>
      <p:grpSp>
        <p:nvGrpSpPr>
          <p:cNvPr id="45" name="Gruppo 44">
            <a:extLst>
              <a:ext uri="{FF2B5EF4-FFF2-40B4-BE49-F238E27FC236}">
                <a16:creationId xmlns:a16="http://schemas.microsoft.com/office/drawing/2014/main" id="{DFAF03E4-5D0A-47E1-AD71-7F55388C8145}"/>
              </a:ext>
            </a:extLst>
          </p:cNvPr>
          <p:cNvGrpSpPr/>
          <p:nvPr/>
        </p:nvGrpSpPr>
        <p:grpSpPr>
          <a:xfrm>
            <a:off x="7113180" y="2711252"/>
            <a:ext cx="499877" cy="1639186"/>
            <a:chOff x="3081439" y="2254102"/>
            <a:chExt cx="401072" cy="2803068"/>
          </a:xfrm>
        </p:grpSpPr>
        <p:cxnSp>
          <p:nvCxnSpPr>
            <p:cNvPr id="46" name="Connettore diritto 45">
              <a:extLst>
                <a:ext uri="{FF2B5EF4-FFF2-40B4-BE49-F238E27FC236}">
                  <a16:creationId xmlns:a16="http://schemas.microsoft.com/office/drawing/2014/main" id="{6904ACB1-9268-49D7-959E-880DC052FB8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70521" y="2254102"/>
              <a:ext cx="0" cy="280306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CasellaDiTesto 46">
              <a:extLst>
                <a:ext uri="{FF2B5EF4-FFF2-40B4-BE49-F238E27FC236}">
                  <a16:creationId xmlns:a16="http://schemas.microsoft.com/office/drawing/2014/main" id="{55ED5577-422B-4CD8-AF6D-4B6AE63FE787}"/>
                </a:ext>
              </a:extLst>
            </p:cNvPr>
            <p:cNvSpPr txBox="1"/>
            <p:nvPr/>
          </p:nvSpPr>
          <p:spPr>
            <a:xfrm>
              <a:off x="3081439" y="3111773"/>
              <a:ext cx="401072" cy="584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dirty="0">
                  <a:solidFill>
                    <a:srgbClr val="FF0000"/>
                  </a:solidFill>
                </a:rPr>
                <a:t>h</a:t>
              </a:r>
            </a:p>
          </p:txBody>
        </p:sp>
      </p:grpSp>
      <p:grpSp>
        <p:nvGrpSpPr>
          <p:cNvPr id="48" name="Gruppo 47">
            <a:extLst>
              <a:ext uri="{FF2B5EF4-FFF2-40B4-BE49-F238E27FC236}">
                <a16:creationId xmlns:a16="http://schemas.microsoft.com/office/drawing/2014/main" id="{0CB00D8F-0B3A-484E-8AB7-98464B5CDEEB}"/>
              </a:ext>
            </a:extLst>
          </p:cNvPr>
          <p:cNvGrpSpPr/>
          <p:nvPr/>
        </p:nvGrpSpPr>
        <p:grpSpPr>
          <a:xfrm>
            <a:off x="7619999" y="2073362"/>
            <a:ext cx="3370521" cy="584775"/>
            <a:chOff x="3496268" y="4743843"/>
            <a:chExt cx="5199463" cy="584775"/>
          </a:xfrm>
        </p:grpSpPr>
        <p:cxnSp>
          <p:nvCxnSpPr>
            <p:cNvPr id="49" name="Connettore diritto 48">
              <a:extLst>
                <a:ext uri="{FF2B5EF4-FFF2-40B4-BE49-F238E27FC236}">
                  <a16:creationId xmlns:a16="http://schemas.microsoft.com/office/drawing/2014/main" id="{42CB77FE-8BEC-4979-A436-2522D3593121}"/>
                </a:ext>
              </a:extLst>
            </p:cNvPr>
            <p:cNvCxnSpPr/>
            <p:nvPr/>
          </p:nvCxnSpPr>
          <p:spPr>
            <a:xfrm>
              <a:off x="3496268" y="5241851"/>
              <a:ext cx="5199463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CasellaDiTesto 49">
              <a:extLst>
                <a:ext uri="{FF2B5EF4-FFF2-40B4-BE49-F238E27FC236}">
                  <a16:creationId xmlns:a16="http://schemas.microsoft.com/office/drawing/2014/main" id="{A8456231-2A18-4DF6-AB64-4FC4280D8524}"/>
                </a:ext>
              </a:extLst>
            </p:cNvPr>
            <p:cNvSpPr txBox="1"/>
            <p:nvPr/>
          </p:nvSpPr>
          <p:spPr>
            <a:xfrm>
              <a:off x="5727730" y="4743843"/>
              <a:ext cx="40107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dirty="0">
                  <a:solidFill>
                    <a:srgbClr val="0070C0"/>
                  </a:solidFill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385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5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6A4510-7CF9-4FB1-8A7F-A7CABBB41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305" y="905363"/>
            <a:ext cx="10515600" cy="1325563"/>
          </a:xfrm>
        </p:spPr>
        <p:txBody>
          <a:bodyPr/>
          <a:lstStyle/>
          <a:p>
            <a:pPr algn="ctr"/>
            <a:r>
              <a:rPr lang="it-IT" dirty="0"/>
              <a:t>PARALLELOGRAMMA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FEBCA67-F8CD-FB53-50F6-495522D12D8B}"/>
              </a:ext>
            </a:extLst>
          </p:cNvPr>
          <p:cNvSpPr txBox="1"/>
          <p:nvPr/>
        </p:nvSpPr>
        <p:spPr>
          <a:xfrm>
            <a:off x="3208423" y="2887579"/>
            <a:ext cx="5823284" cy="847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= b </a:t>
            </a:r>
            <a:r>
              <a:rPr lang="it-IT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it-IT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451F35E-8EC0-8FAB-2BC5-2A1C32D1CB9E}"/>
              </a:ext>
            </a:extLst>
          </p:cNvPr>
          <p:cNvSpPr txBox="1"/>
          <p:nvPr/>
        </p:nvSpPr>
        <p:spPr>
          <a:xfrm>
            <a:off x="0" y="4536214"/>
            <a:ext cx="12192000" cy="72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 = A </a:t>
            </a:r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                    </a:t>
            </a:r>
            <a:r>
              <a:rPr lang="it-IT" sz="4000" kern="1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A </a:t>
            </a:r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val="260153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6A4510-7CF9-4FB1-8A7F-A7CABBB41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305" y="905363"/>
            <a:ext cx="10515600" cy="1325563"/>
          </a:xfrm>
        </p:spPr>
        <p:txBody>
          <a:bodyPr/>
          <a:lstStyle/>
          <a:p>
            <a:pPr algn="ctr"/>
            <a:r>
              <a:rPr lang="it-IT" dirty="0"/>
              <a:t>TRIANGOLO</a:t>
            </a:r>
          </a:p>
        </p:txBody>
      </p:sp>
      <p:sp>
        <p:nvSpPr>
          <p:cNvPr id="3" name="Parallelogramma 2">
            <a:extLst>
              <a:ext uri="{FF2B5EF4-FFF2-40B4-BE49-F238E27FC236}">
                <a16:creationId xmlns:a16="http://schemas.microsoft.com/office/drawing/2014/main" id="{ACB60E33-6E6C-4A6A-86ED-F7577502452B}"/>
              </a:ext>
            </a:extLst>
          </p:cNvPr>
          <p:cNvSpPr/>
          <p:nvPr/>
        </p:nvSpPr>
        <p:spPr>
          <a:xfrm>
            <a:off x="6815470" y="2721935"/>
            <a:ext cx="4136065" cy="1648046"/>
          </a:xfrm>
          <a:prstGeom prst="parallelogram">
            <a:avLst>
              <a:gd name="adj" fmla="val 46936"/>
            </a:avLst>
          </a:prstGeom>
          <a:solidFill>
            <a:srgbClr val="33CCCC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ADCF69AB-3ACF-4C9F-87B4-875A2ABF7046}"/>
              </a:ext>
            </a:extLst>
          </p:cNvPr>
          <p:cNvCxnSpPr>
            <a:cxnSpLocks/>
          </p:cNvCxnSpPr>
          <p:nvPr/>
        </p:nvCxnSpPr>
        <p:spPr>
          <a:xfrm>
            <a:off x="7596961" y="2730795"/>
            <a:ext cx="2525234" cy="1639186"/>
          </a:xfrm>
          <a:prstGeom prst="line">
            <a:avLst/>
          </a:prstGeom>
          <a:ln w="19050">
            <a:solidFill>
              <a:srgbClr val="9DE9E7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Freccia a destra 34">
            <a:extLst>
              <a:ext uri="{FF2B5EF4-FFF2-40B4-BE49-F238E27FC236}">
                <a16:creationId xmlns:a16="http://schemas.microsoft.com/office/drawing/2014/main" id="{D6715167-9302-4D17-8352-B4D7B276AD26}"/>
              </a:ext>
            </a:extLst>
          </p:cNvPr>
          <p:cNvSpPr/>
          <p:nvPr/>
        </p:nvSpPr>
        <p:spPr>
          <a:xfrm>
            <a:off x="5560828" y="3349256"/>
            <a:ext cx="1350334" cy="24454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>
                <a:solidFill>
                  <a:schemeClr val="accent6">
                    <a:lumMod val="20000"/>
                    <a:lumOff val="8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riangolo isoscele 3">
            <a:extLst>
              <a:ext uri="{FF2B5EF4-FFF2-40B4-BE49-F238E27FC236}">
                <a16:creationId xmlns:a16="http://schemas.microsoft.com/office/drawing/2014/main" id="{1280520A-7010-43AD-A3F0-E952F42DE13C}"/>
              </a:ext>
            </a:extLst>
          </p:cNvPr>
          <p:cNvSpPr/>
          <p:nvPr/>
        </p:nvSpPr>
        <p:spPr>
          <a:xfrm rot="6919100">
            <a:off x="2222594" y="2675217"/>
            <a:ext cx="1796123" cy="3030919"/>
          </a:xfrm>
          <a:prstGeom prst="triangle">
            <a:avLst>
              <a:gd name="adj" fmla="val 20053"/>
            </a:avLst>
          </a:prstGeom>
          <a:solidFill>
            <a:srgbClr val="33CCCC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Triangolo isoscele 11">
            <a:extLst>
              <a:ext uri="{FF2B5EF4-FFF2-40B4-BE49-F238E27FC236}">
                <a16:creationId xmlns:a16="http://schemas.microsoft.com/office/drawing/2014/main" id="{539E697A-BD9B-4F36-9052-593565734571}"/>
              </a:ext>
            </a:extLst>
          </p:cNvPr>
          <p:cNvSpPr/>
          <p:nvPr/>
        </p:nvSpPr>
        <p:spPr>
          <a:xfrm rot="6919100" flipH="1" flipV="1">
            <a:off x="3089145" y="1274634"/>
            <a:ext cx="1796123" cy="3030919"/>
          </a:xfrm>
          <a:prstGeom prst="triangle">
            <a:avLst>
              <a:gd name="adj" fmla="val 20053"/>
            </a:avLst>
          </a:prstGeom>
          <a:solidFill>
            <a:srgbClr val="B1EDEC"/>
          </a:solidFill>
          <a:ln>
            <a:solidFill>
              <a:srgbClr val="9DE9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D5A0E1A7-5DC2-476C-8A3F-168A38438ED5}"/>
              </a:ext>
            </a:extLst>
          </p:cNvPr>
          <p:cNvGrpSpPr/>
          <p:nvPr/>
        </p:nvGrpSpPr>
        <p:grpSpPr>
          <a:xfrm>
            <a:off x="2101704" y="2720162"/>
            <a:ext cx="499877" cy="1639186"/>
            <a:chOff x="3348327" y="2254102"/>
            <a:chExt cx="401072" cy="2803068"/>
          </a:xfrm>
        </p:grpSpPr>
        <p:cxnSp>
          <p:nvCxnSpPr>
            <p:cNvPr id="15" name="Connettore diritto 14">
              <a:extLst>
                <a:ext uri="{FF2B5EF4-FFF2-40B4-BE49-F238E27FC236}">
                  <a16:creationId xmlns:a16="http://schemas.microsoft.com/office/drawing/2014/main" id="{18BBEFAA-9D89-4321-959D-52CF7C86B1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70521" y="2254102"/>
              <a:ext cx="0" cy="280306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sellaDiTesto 15">
              <a:extLst>
                <a:ext uri="{FF2B5EF4-FFF2-40B4-BE49-F238E27FC236}">
                  <a16:creationId xmlns:a16="http://schemas.microsoft.com/office/drawing/2014/main" id="{73879B82-1813-47BC-9513-30531FCBF1F0}"/>
                </a:ext>
              </a:extLst>
            </p:cNvPr>
            <p:cNvSpPr txBox="1"/>
            <p:nvPr/>
          </p:nvSpPr>
          <p:spPr>
            <a:xfrm>
              <a:off x="3348327" y="3100547"/>
              <a:ext cx="4010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dirty="0">
                  <a:solidFill>
                    <a:srgbClr val="FF0000"/>
                  </a:solidFill>
                </a:rPr>
                <a:t>h</a:t>
              </a:r>
            </a:p>
          </p:txBody>
        </p:sp>
      </p:grp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CCD3FAB3-3259-4182-927D-C36FDC1F22D9}"/>
              </a:ext>
            </a:extLst>
          </p:cNvPr>
          <p:cNvGrpSpPr/>
          <p:nvPr/>
        </p:nvGrpSpPr>
        <p:grpSpPr>
          <a:xfrm>
            <a:off x="1366708" y="4515287"/>
            <a:ext cx="3370521" cy="584775"/>
            <a:chOff x="3496268" y="5221980"/>
            <a:chExt cx="5199463" cy="584775"/>
          </a:xfrm>
        </p:grpSpPr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A06E402E-C52A-4CF7-8ECE-51A908D3B201}"/>
                </a:ext>
              </a:extLst>
            </p:cNvPr>
            <p:cNvCxnSpPr/>
            <p:nvPr/>
          </p:nvCxnSpPr>
          <p:spPr>
            <a:xfrm>
              <a:off x="3496268" y="5241851"/>
              <a:ext cx="5199463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id="{C0013CFF-A46C-4E14-BC18-88E3304CB733}"/>
                </a:ext>
              </a:extLst>
            </p:cNvPr>
            <p:cNvSpPr txBox="1"/>
            <p:nvPr/>
          </p:nvSpPr>
          <p:spPr>
            <a:xfrm>
              <a:off x="5725569" y="5221980"/>
              <a:ext cx="40107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dirty="0">
                  <a:solidFill>
                    <a:srgbClr val="0070C0"/>
                  </a:solidFill>
                </a:rPr>
                <a:t>b</a:t>
              </a:r>
            </a:p>
          </p:txBody>
        </p:sp>
      </p:grp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B81A2772-0F7F-4D1B-85F1-B7F504710E19}"/>
              </a:ext>
            </a:extLst>
          </p:cNvPr>
          <p:cNvGrpSpPr/>
          <p:nvPr/>
        </p:nvGrpSpPr>
        <p:grpSpPr>
          <a:xfrm>
            <a:off x="7550466" y="2729400"/>
            <a:ext cx="499877" cy="1639186"/>
            <a:chOff x="3348327" y="2254102"/>
            <a:chExt cx="401072" cy="2803068"/>
          </a:xfrm>
        </p:grpSpPr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93C027E1-6AA0-43A7-A0A7-07D6425FF7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70521" y="2254102"/>
              <a:ext cx="0" cy="280306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CasellaDiTesto 22">
              <a:extLst>
                <a:ext uri="{FF2B5EF4-FFF2-40B4-BE49-F238E27FC236}">
                  <a16:creationId xmlns:a16="http://schemas.microsoft.com/office/drawing/2014/main" id="{1F2188BC-57D3-457C-9EDC-77633020BD65}"/>
                </a:ext>
              </a:extLst>
            </p:cNvPr>
            <p:cNvSpPr txBox="1"/>
            <p:nvPr/>
          </p:nvSpPr>
          <p:spPr>
            <a:xfrm>
              <a:off x="3348327" y="3100547"/>
              <a:ext cx="4010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dirty="0">
                  <a:solidFill>
                    <a:srgbClr val="FF0000"/>
                  </a:solidFill>
                </a:rPr>
                <a:t>h</a:t>
              </a:r>
            </a:p>
          </p:txBody>
        </p:sp>
      </p:grpSp>
      <p:grpSp>
        <p:nvGrpSpPr>
          <p:cNvPr id="25" name="Gruppo 24">
            <a:extLst>
              <a:ext uri="{FF2B5EF4-FFF2-40B4-BE49-F238E27FC236}">
                <a16:creationId xmlns:a16="http://schemas.microsoft.com/office/drawing/2014/main" id="{BB8B0028-563D-4F66-BFE2-85B11830AF5C}"/>
              </a:ext>
            </a:extLst>
          </p:cNvPr>
          <p:cNvGrpSpPr/>
          <p:nvPr/>
        </p:nvGrpSpPr>
        <p:grpSpPr>
          <a:xfrm>
            <a:off x="6815470" y="4524525"/>
            <a:ext cx="3370521" cy="584775"/>
            <a:chOff x="3496268" y="5221980"/>
            <a:chExt cx="5199463" cy="584775"/>
          </a:xfrm>
        </p:grpSpPr>
        <p:cxnSp>
          <p:nvCxnSpPr>
            <p:cNvPr id="26" name="Connettore diritto 25">
              <a:extLst>
                <a:ext uri="{FF2B5EF4-FFF2-40B4-BE49-F238E27FC236}">
                  <a16:creationId xmlns:a16="http://schemas.microsoft.com/office/drawing/2014/main" id="{4EB65E16-BD65-464A-891C-6D9F4291364D}"/>
                </a:ext>
              </a:extLst>
            </p:cNvPr>
            <p:cNvCxnSpPr/>
            <p:nvPr/>
          </p:nvCxnSpPr>
          <p:spPr>
            <a:xfrm>
              <a:off x="3496268" y="5241851"/>
              <a:ext cx="5199463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CasellaDiTesto 29">
              <a:extLst>
                <a:ext uri="{FF2B5EF4-FFF2-40B4-BE49-F238E27FC236}">
                  <a16:creationId xmlns:a16="http://schemas.microsoft.com/office/drawing/2014/main" id="{A79C7CFE-79C5-490B-B292-17A2DA3041BA}"/>
                </a:ext>
              </a:extLst>
            </p:cNvPr>
            <p:cNvSpPr txBox="1"/>
            <p:nvPr/>
          </p:nvSpPr>
          <p:spPr>
            <a:xfrm>
              <a:off x="5725569" y="5221980"/>
              <a:ext cx="40107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dirty="0">
                  <a:solidFill>
                    <a:srgbClr val="0070C0"/>
                  </a:solidFill>
                </a:rPr>
                <a:t>b</a:t>
              </a:r>
            </a:p>
          </p:txBody>
        </p:sp>
      </p:grpSp>
      <p:sp>
        <p:nvSpPr>
          <p:cNvPr id="32" name="Freccia circolare in su 31">
            <a:extLst>
              <a:ext uri="{FF2B5EF4-FFF2-40B4-BE49-F238E27FC236}">
                <a16:creationId xmlns:a16="http://schemas.microsoft.com/office/drawing/2014/main" id="{BFEDAB1E-7FBC-4262-861E-E7352DD712F1}"/>
              </a:ext>
            </a:extLst>
          </p:cNvPr>
          <p:cNvSpPr/>
          <p:nvPr/>
        </p:nvSpPr>
        <p:spPr>
          <a:xfrm rot="20171525" flipV="1">
            <a:off x="1127997" y="1979194"/>
            <a:ext cx="2447289" cy="953558"/>
          </a:xfrm>
          <a:prstGeom prst="curvedUpArrow">
            <a:avLst>
              <a:gd name="adj1" fmla="val 10899"/>
              <a:gd name="adj2" fmla="val 32595"/>
              <a:gd name="adj3" fmla="val 33920"/>
            </a:avLst>
          </a:prstGeom>
          <a:solidFill>
            <a:srgbClr val="9DE9E7"/>
          </a:solidFill>
          <a:ln>
            <a:solidFill>
              <a:srgbClr val="9DE9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48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5" grpId="0" animBg="1"/>
      <p:bldP spid="12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6A4510-7CF9-4FB1-8A7F-A7CABBB41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305" y="905363"/>
            <a:ext cx="10515600" cy="1325563"/>
          </a:xfrm>
        </p:spPr>
        <p:txBody>
          <a:bodyPr/>
          <a:lstStyle/>
          <a:p>
            <a:pPr algn="ctr"/>
            <a:r>
              <a:rPr lang="it-IT" dirty="0"/>
              <a:t>TRIANGOLO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28B96EB-21B9-C8FD-A95B-C6A167D3D8BD}"/>
              </a:ext>
            </a:extLst>
          </p:cNvPr>
          <p:cNvSpPr txBox="1"/>
          <p:nvPr/>
        </p:nvSpPr>
        <p:spPr>
          <a:xfrm>
            <a:off x="3208423" y="2887579"/>
            <a:ext cx="5823284" cy="1586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= </a:t>
            </a:r>
            <a:r>
              <a:rPr lang="it-IT" sz="4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it-IT" sz="4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it-IT" sz="4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2</a:t>
            </a:r>
            <a:endParaRPr lang="it-IT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455F7DD-A2EC-08DF-A1A6-055F963ACF03}"/>
              </a:ext>
            </a:extLst>
          </p:cNvPr>
          <p:cNvSpPr txBox="1"/>
          <p:nvPr/>
        </p:nvSpPr>
        <p:spPr>
          <a:xfrm>
            <a:off x="-152400" y="4733038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 = </a:t>
            </a:r>
            <a:r>
              <a:rPr lang="it-IT" sz="4000" u="sng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4000" u="sng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it-IT" sz="4000" u="sng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algn="ctr"/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h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D3CADFB-F2A9-70E1-EE8F-9EF2C09554E1}"/>
              </a:ext>
            </a:extLst>
          </p:cNvPr>
          <p:cNvSpPr txBox="1"/>
          <p:nvPr/>
        </p:nvSpPr>
        <p:spPr>
          <a:xfrm>
            <a:off x="6096000" y="4736740"/>
            <a:ext cx="5943600" cy="1337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 = </a:t>
            </a:r>
            <a:r>
              <a:rPr lang="it-IT" sz="4000" u="sng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4000" u="sng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it-IT" sz="4000" u="sng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000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b</a:t>
            </a:r>
          </a:p>
        </p:txBody>
      </p:sp>
    </p:spTree>
    <p:extLst>
      <p:ext uri="{BB962C8B-B14F-4D97-AF65-F5344CB8AC3E}">
        <p14:creationId xmlns:p14="http://schemas.microsoft.com/office/powerpoint/2010/main" val="60517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1683</TotalTime>
  <Words>148</Words>
  <Application>Microsoft Office PowerPoint</Application>
  <PresentationFormat>Widescreen</PresentationFormat>
  <Paragraphs>60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Arial</vt:lpstr>
      <vt:lpstr>Blackboard Ultra</vt:lpstr>
      <vt:lpstr>Calibri</vt:lpstr>
      <vt:lpstr>Calibri Light</vt:lpstr>
      <vt:lpstr>Cambria Math</vt:lpstr>
      <vt:lpstr>Dreaming Outloud Script Pro</vt:lpstr>
      <vt:lpstr>Tema di Office</vt:lpstr>
      <vt:lpstr>Area</vt:lpstr>
      <vt:lpstr>RETTANGOLO</vt:lpstr>
      <vt:lpstr>RETTANGOLO</vt:lpstr>
      <vt:lpstr>QUADRATO</vt:lpstr>
      <vt:lpstr>QUADRATO</vt:lpstr>
      <vt:lpstr>PARALLELOGRAMMA</vt:lpstr>
      <vt:lpstr>PARALLELOGRAMMA</vt:lpstr>
      <vt:lpstr>TRIANGOLO</vt:lpstr>
      <vt:lpstr>TRIANGOLO</vt:lpstr>
      <vt:lpstr>TRAPEZIO</vt:lpstr>
      <vt:lpstr>TRAPEZIO</vt:lpstr>
      <vt:lpstr>ROMBO</vt:lpstr>
      <vt:lpstr>ROMBO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</dc:title>
  <dc:creator>Nicola Satta - SEID Srl</dc:creator>
  <cp:lastModifiedBy>Nicola Satta - SEID Srl</cp:lastModifiedBy>
  <cp:revision>12</cp:revision>
  <dcterms:created xsi:type="dcterms:W3CDTF">2022-01-03T16:35:08Z</dcterms:created>
  <dcterms:modified xsi:type="dcterms:W3CDTF">2023-02-16T11:43:55Z</dcterms:modified>
</cp:coreProperties>
</file>